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5"/>
  </p:notesMasterIdLst>
  <p:handoutMasterIdLst>
    <p:handoutMasterId r:id="rId66"/>
  </p:handoutMasterIdLst>
  <p:sldIdLst>
    <p:sldId id="317" r:id="rId2"/>
    <p:sldId id="475" r:id="rId3"/>
    <p:sldId id="511" r:id="rId4"/>
    <p:sldId id="382" r:id="rId5"/>
    <p:sldId id="510" r:id="rId6"/>
    <p:sldId id="385" r:id="rId7"/>
    <p:sldId id="267" r:id="rId8"/>
    <p:sldId id="316" r:id="rId9"/>
    <p:sldId id="315" r:id="rId10"/>
    <p:sldId id="303" r:id="rId11"/>
    <p:sldId id="304" r:id="rId12"/>
    <p:sldId id="305" r:id="rId13"/>
    <p:sldId id="307" r:id="rId14"/>
    <p:sldId id="306" r:id="rId15"/>
    <p:sldId id="308" r:id="rId16"/>
    <p:sldId id="309" r:id="rId17"/>
    <p:sldId id="310" r:id="rId18"/>
    <p:sldId id="311" r:id="rId19"/>
    <p:sldId id="320" r:id="rId20"/>
    <p:sldId id="290" r:id="rId21"/>
    <p:sldId id="476" r:id="rId22"/>
    <p:sldId id="477" r:id="rId23"/>
    <p:sldId id="298" r:id="rId24"/>
    <p:sldId id="319" r:id="rId25"/>
    <p:sldId id="322" r:id="rId26"/>
    <p:sldId id="384" r:id="rId27"/>
    <p:sldId id="448" r:id="rId28"/>
    <p:sldId id="389" r:id="rId29"/>
    <p:sldId id="438" r:id="rId30"/>
    <p:sldId id="457" r:id="rId31"/>
    <p:sldId id="439" r:id="rId32"/>
    <p:sldId id="440" r:id="rId33"/>
    <p:sldId id="441" r:id="rId34"/>
    <p:sldId id="442" r:id="rId35"/>
    <p:sldId id="443" r:id="rId36"/>
    <p:sldId id="512" r:id="rId37"/>
    <p:sldId id="444" r:id="rId38"/>
    <p:sldId id="445" r:id="rId39"/>
    <p:sldId id="446" r:id="rId40"/>
    <p:sldId id="506" r:id="rId41"/>
    <p:sldId id="494" r:id="rId42"/>
    <p:sldId id="495" r:id="rId43"/>
    <p:sldId id="496" r:id="rId44"/>
    <p:sldId id="497" r:id="rId45"/>
    <p:sldId id="507" r:id="rId46"/>
    <p:sldId id="505" r:id="rId47"/>
    <p:sldId id="503" r:id="rId48"/>
    <p:sldId id="504" r:id="rId49"/>
    <p:sldId id="386" r:id="rId50"/>
    <p:sldId id="452" r:id="rId51"/>
    <p:sldId id="465" r:id="rId52"/>
    <p:sldId id="468" r:id="rId53"/>
    <p:sldId id="436" r:id="rId54"/>
    <p:sldId id="451" r:id="rId55"/>
    <p:sldId id="453" r:id="rId56"/>
    <p:sldId id="469" r:id="rId57"/>
    <p:sldId id="454" r:id="rId58"/>
    <p:sldId id="471" r:id="rId59"/>
    <p:sldId id="508" r:id="rId60"/>
    <p:sldId id="472" r:id="rId61"/>
    <p:sldId id="470" r:id="rId62"/>
    <p:sldId id="509" r:id="rId63"/>
    <p:sldId id="478" r:id="rId64"/>
  </p:sldIdLst>
  <p:sldSz cx="9144000" cy="6858000" type="screen4x3"/>
  <p:notesSz cx="68580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08322144-95C1-49B3-8671-C522E4DA8DE5}">
          <p14:sldIdLst>
            <p14:sldId id="317"/>
            <p14:sldId id="475"/>
            <p14:sldId id="511"/>
            <p14:sldId id="382"/>
            <p14:sldId id="510"/>
            <p14:sldId id="385"/>
            <p14:sldId id="267"/>
            <p14:sldId id="316"/>
            <p14:sldId id="315"/>
            <p14:sldId id="303"/>
            <p14:sldId id="304"/>
            <p14:sldId id="305"/>
            <p14:sldId id="307"/>
            <p14:sldId id="306"/>
            <p14:sldId id="308"/>
            <p14:sldId id="309"/>
            <p14:sldId id="310"/>
            <p14:sldId id="311"/>
            <p14:sldId id="320"/>
            <p14:sldId id="290"/>
            <p14:sldId id="476"/>
            <p14:sldId id="477"/>
            <p14:sldId id="298"/>
            <p14:sldId id="319"/>
            <p14:sldId id="322"/>
            <p14:sldId id="384"/>
            <p14:sldId id="448"/>
            <p14:sldId id="389"/>
            <p14:sldId id="438"/>
            <p14:sldId id="457"/>
            <p14:sldId id="439"/>
            <p14:sldId id="440"/>
            <p14:sldId id="441"/>
            <p14:sldId id="442"/>
            <p14:sldId id="443"/>
            <p14:sldId id="512"/>
            <p14:sldId id="444"/>
            <p14:sldId id="445"/>
            <p14:sldId id="446"/>
            <p14:sldId id="506"/>
            <p14:sldId id="494"/>
            <p14:sldId id="495"/>
            <p14:sldId id="496"/>
            <p14:sldId id="497"/>
            <p14:sldId id="507"/>
            <p14:sldId id="505"/>
            <p14:sldId id="503"/>
            <p14:sldId id="504"/>
            <p14:sldId id="386"/>
            <p14:sldId id="452"/>
            <p14:sldId id="465"/>
            <p14:sldId id="468"/>
            <p14:sldId id="436"/>
            <p14:sldId id="451"/>
            <p14:sldId id="453"/>
            <p14:sldId id="469"/>
            <p14:sldId id="454"/>
            <p14:sldId id="471"/>
            <p14:sldId id="508"/>
            <p14:sldId id="472"/>
            <p14:sldId id="470"/>
            <p14:sldId id="509"/>
            <p14:sldId id="478"/>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FBA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47" autoAdjust="0"/>
    <p:restoredTop sz="85091" autoAdjust="0"/>
  </p:normalViewPr>
  <p:slideViewPr>
    <p:cSldViewPr>
      <p:cViewPr varScale="1">
        <p:scale>
          <a:sx n="63" d="100"/>
          <a:sy n="63" d="100"/>
        </p:scale>
        <p:origin x="804" y="72"/>
      </p:cViewPr>
      <p:guideLst>
        <p:guide orient="horz" pos="2160"/>
        <p:guide pos="2880"/>
      </p:guideLst>
    </p:cSldViewPr>
  </p:slideViewPr>
  <p:notesTextViewPr>
    <p:cViewPr>
      <p:scale>
        <a:sx n="1" d="1"/>
        <a:sy n="1" d="1"/>
      </p:scale>
      <p:origin x="0" y="0"/>
    </p:cViewPr>
  </p:notesTextViewPr>
  <p:sorterViewPr>
    <p:cViewPr>
      <p:scale>
        <a:sx n="100" d="100"/>
        <a:sy n="100" d="100"/>
      </p:scale>
      <p:origin x="0" y="-19302"/>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2422" cy="465139"/>
          </a:xfrm>
          <a:prstGeom prst="rect">
            <a:avLst/>
          </a:prstGeom>
        </p:spPr>
        <p:txBody>
          <a:bodyPr vert="horz" lIns="90578" tIns="45290" rIns="90578" bIns="45290" rtlCol="0"/>
          <a:lstStyle>
            <a:lvl1pPr algn="l">
              <a:defRPr sz="1200"/>
            </a:lvl1pPr>
          </a:lstStyle>
          <a:p>
            <a:endParaRPr lang="en-US"/>
          </a:p>
        </p:txBody>
      </p:sp>
      <p:sp>
        <p:nvSpPr>
          <p:cNvPr id="3" name="Date Placeholder 2"/>
          <p:cNvSpPr>
            <a:spLocks noGrp="1"/>
          </p:cNvSpPr>
          <p:nvPr>
            <p:ph type="dt" sz="quarter" idx="1"/>
          </p:nvPr>
        </p:nvSpPr>
        <p:spPr>
          <a:xfrm>
            <a:off x="3884027" y="0"/>
            <a:ext cx="2972422" cy="465139"/>
          </a:xfrm>
          <a:prstGeom prst="rect">
            <a:avLst/>
          </a:prstGeom>
        </p:spPr>
        <p:txBody>
          <a:bodyPr vert="horz" lIns="90578" tIns="45290" rIns="90578" bIns="45290" rtlCol="0"/>
          <a:lstStyle>
            <a:lvl1pPr algn="r">
              <a:defRPr sz="1200"/>
            </a:lvl1pPr>
          </a:lstStyle>
          <a:p>
            <a:fld id="{16578270-29A4-4147-A84A-ED4C88DE2871}" type="datetimeFigureOut">
              <a:rPr lang="en-US" smtClean="0"/>
              <a:t>3/12/2018</a:t>
            </a:fld>
            <a:endParaRPr lang="en-US"/>
          </a:p>
        </p:txBody>
      </p:sp>
      <p:sp>
        <p:nvSpPr>
          <p:cNvPr id="4" name="Footer Placeholder 3"/>
          <p:cNvSpPr>
            <a:spLocks noGrp="1"/>
          </p:cNvSpPr>
          <p:nvPr>
            <p:ph type="ftr" sz="quarter" idx="2"/>
          </p:nvPr>
        </p:nvSpPr>
        <p:spPr>
          <a:xfrm>
            <a:off x="0" y="8829675"/>
            <a:ext cx="2972422" cy="465139"/>
          </a:xfrm>
          <a:prstGeom prst="rect">
            <a:avLst/>
          </a:prstGeom>
        </p:spPr>
        <p:txBody>
          <a:bodyPr vert="horz" lIns="90578" tIns="45290" rIns="90578" bIns="45290" rtlCol="0" anchor="b"/>
          <a:lstStyle>
            <a:lvl1pPr algn="l">
              <a:defRPr sz="1200"/>
            </a:lvl1pPr>
          </a:lstStyle>
          <a:p>
            <a:endParaRPr lang="en-US"/>
          </a:p>
        </p:txBody>
      </p:sp>
      <p:sp>
        <p:nvSpPr>
          <p:cNvPr id="5" name="Slide Number Placeholder 4"/>
          <p:cNvSpPr>
            <a:spLocks noGrp="1"/>
          </p:cNvSpPr>
          <p:nvPr>
            <p:ph type="sldNum" sz="quarter" idx="3"/>
          </p:nvPr>
        </p:nvSpPr>
        <p:spPr>
          <a:xfrm>
            <a:off x="3884027" y="8829675"/>
            <a:ext cx="2972422" cy="465139"/>
          </a:xfrm>
          <a:prstGeom prst="rect">
            <a:avLst/>
          </a:prstGeom>
        </p:spPr>
        <p:txBody>
          <a:bodyPr vert="horz" lIns="90578" tIns="45290" rIns="90578" bIns="45290" rtlCol="0" anchor="b"/>
          <a:lstStyle>
            <a:lvl1pPr algn="r">
              <a:defRPr sz="1200"/>
            </a:lvl1pPr>
          </a:lstStyle>
          <a:p>
            <a:fld id="{1B23D34A-FDFA-4E41-A7E0-E43547E09452}" type="slidenum">
              <a:rPr lang="en-US" smtClean="0"/>
              <a:t>‹#›</a:t>
            </a:fld>
            <a:endParaRPr lang="en-US"/>
          </a:p>
        </p:txBody>
      </p:sp>
    </p:spTree>
    <p:extLst>
      <p:ext uri="{BB962C8B-B14F-4D97-AF65-F5344CB8AC3E}">
        <p14:creationId xmlns:p14="http://schemas.microsoft.com/office/powerpoint/2010/main" val="327718797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64820"/>
          </a:xfrm>
          <a:prstGeom prst="rect">
            <a:avLst/>
          </a:prstGeom>
        </p:spPr>
        <p:txBody>
          <a:bodyPr vert="horz" lIns="92299" tIns="46150" rIns="92299" bIns="46150" rtlCol="0"/>
          <a:lstStyle>
            <a:lvl1pPr algn="l">
              <a:defRPr sz="1200"/>
            </a:lvl1pPr>
          </a:lstStyle>
          <a:p>
            <a:endParaRPr lang="en-US"/>
          </a:p>
        </p:txBody>
      </p:sp>
      <p:sp>
        <p:nvSpPr>
          <p:cNvPr id="3" name="Date Placeholder 2"/>
          <p:cNvSpPr>
            <a:spLocks noGrp="1"/>
          </p:cNvSpPr>
          <p:nvPr>
            <p:ph type="dt" idx="1"/>
          </p:nvPr>
        </p:nvSpPr>
        <p:spPr>
          <a:xfrm>
            <a:off x="3884614" y="0"/>
            <a:ext cx="2971800" cy="464820"/>
          </a:xfrm>
          <a:prstGeom prst="rect">
            <a:avLst/>
          </a:prstGeom>
        </p:spPr>
        <p:txBody>
          <a:bodyPr vert="horz" lIns="92299" tIns="46150" rIns="92299" bIns="46150" rtlCol="0"/>
          <a:lstStyle>
            <a:lvl1pPr algn="r">
              <a:defRPr sz="1200"/>
            </a:lvl1pPr>
          </a:lstStyle>
          <a:p>
            <a:fld id="{AE9B0E92-21B8-4A4B-9BA0-81E8B228312D}" type="datetimeFigureOut">
              <a:rPr lang="en-US" smtClean="0"/>
              <a:t>3/12/2018</a:t>
            </a:fld>
            <a:endParaRPr lang="en-US"/>
          </a:p>
        </p:txBody>
      </p:sp>
      <p:sp>
        <p:nvSpPr>
          <p:cNvPr id="4" name="Slide Image Placeholder 3"/>
          <p:cNvSpPr>
            <a:spLocks noGrp="1" noRot="1" noChangeAspect="1"/>
          </p:cNvSpPr>
          <p:nvPr>
            <p:ph type="sldImg" idx="2"/>
          </p:nvPr>
        </p:nvSpPr>
        <p:spPr>
          <a:xfrm>
            <a:off x="1106488" y="696913"/>
            <a:ext cx="4646612" cy="3486150"/>
          </a:xfrm>
          <a:prstGeom prst="rect">
            <a:avLst/>
          </a:prstGeom>
          <a:noFill/>
          <a:ln w="12700">
            <a:solidFill>
              <a:prstClr val="black"/>
            </a:solidFill>
          </a:ln>
        </p:spPr>
        <p:txBody>
          <a:bodyPr vert="horz" lIns="92299" tIns="46150" rIns="92299" bIns="46150" rtlCol="0" anchor="ctr"/>
          <a:lstStyle/>
          <a:p>
            <a:endParaRPr lang="en-US"/>
          </a:p>
        </p:txBody>
      </p:sp>
      <p:sp>
        <p:nvSpPr>
          <p:cNvPr id="5" name="Notes Placeholder 4"/>
          <p:cNvSpPr>
            <a:spLocks noGrp="1"/>
          </p:cNvSpPr>
          <p:nvPr>
            <p:ph type="body" sz="quarter" idx="3"/>
          </p:nvPr>
        </p:nvSpPr>
        <p:spPr>
          <a:xfrm>
            <a:off x="685801" y="4415791"/>
            <a:ext cx="5486400" cy="4183380"/>
          </a:xfrm>
          <a:prstGeom prst="rect">
            <a:avLst/>
          </a:prstGeom>
        </p:spPr>
        <p:txBody>
          <a:bodyPr vert="horz" lIns="92299" tIns="46150" rIns="92299" bIns="4615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8"/>
            <a:ext cx="2971800" cy="464820"/>
          </a:xfrm>
          <a:prstGeom prst="rect">
            <a:avLst/>
          </a:prstGeom>
        </p:spPr>
        <p:txBody>
          <a:bodyPr vert="horz" lIns="92299" tIns="46150" rIns="92299" bIns="46150" rtlCol="0" anchor="b"/>
          <a:lstStyle>
            <a:lvl1pPr algn="l">
              <a:defRPr sz="1200"/>
            </a:lvl1pPr>
          </a:lstStyle>
          <a:p>
            <a:endParaRPr lang="en-US"/>
          </a:p>
        </p:txBody>
      </p:sp>
      <p:sp>
        <p:nvSpPr>
          <p:cNvPr id="7" name="Slide Number Placeholder 6"/>
          <p:cNvSpPr>
            <a:spLocks noGrp="1"/>
          </p:cNvSpPr>
          <p:nvPr>
            <p:ph type="sldNum" sz="quarter" idx="5"/>
          </p:nvPr>
        </p:nvSpPr>
        <p:spPr>
          <a:xfrm>
            <a:off x="3884614" y="8829968"/>
            <a:ext cx="2971800" cy="464820"/>
          </a:xfrm>
          <a:prstGeom prst="rect">
            <a:avLst/>
          </a:prstGeom>
        </p:spPr>
        <p:txBody>
          <a:bodyPr vert="horz" lIns="92299" tIns="46150" rIns="92299" bIns="46150" rtlCol="0" anchor="b"/>
          <a:lstStyle>
            <a:lvl1pPr algn="r">
              <a:defRPr sz="1200"/>
            </a:lvl1pPr>
          </a:lstStyle>
          <a:p>
            <a:fld id="{04CD03FB-2BEC-49C8-A4EC-285CE8E4B3DB}" type="slidenum">
              <a:rPr lang="en-US" smtClean="0"/>
              <a:t>‹#›</a:t>
            </a:fld>
            <a:endParaRPr lang="en-US"/>
          </a:p>
        </p:txBody>
      </p:sp>
    </p:spTree>
    <p:extLst>
      <p:ext uri="{BB962C8B-B14F-4D97-AF65-F5344CB8AC3E}">
        <p14:creationId xmlns:p14="http://schemas.microsoft.com/office/powerpoint/2010/main" val="789394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5787">
              <a:defRPr/>
            </a:pPr>
            <a:r>
              <a:rPr lang="en-US" dirty="0" smtClean="0">
                <a:latin typeface="Arial" pitchFamily="34" charset="0"/>
                <a:ea typeface="ＭＳ Ｐゴシック" pitchFamily="34" charset="-128"/>
              </a:rPr>
              <a:t>Welcome!  This training will familiarize </a:t>
            </a:r>
            <a:r>
              <a:rPr lang="en-US" baseline="0" dirty="0" smtClean="0">
                <a:latin typeface="Arial" pitchFamily="34" charset="0"/>
                <a:ea typeface="ＭＳ Ｐゴシック" pitchFamily="34" charset="-128"/>
              </a:rPr>
              <a:t>you</a:t>
            </a:r>
            <a:r>
              <a:rPr lang="en-US" dirty="0" smtClean="0">
                <a:latin typeface="Arial" pitchFamily="34" charset="0"/>
                <a:ea typeface="ＭＳ Ｐゴシック" pitchFamily="34" charset="-128"/>
              </a:rPr>
              <a:t> with the</a:t>
            </a:r>
            <a:r>
              <a:rPr lang="en-US" baseline="0" dirty="0" smtClean="0">
                <a:latin typeface="Arial" pitchFamily="34" charset="0"/>
                <a:ea typeface="ＭＳ Ｐゴシック" pitchFamily="34" charset="-128"/>
              </a:rPr>
              <a:t> Indiana Early Learning </a:t>
            </a:r>
            <a:r>
              <a:rPr lang="en-US" dirty="0" smtClean="0">
                <a:latin typeface="Arial" pitchFamily="34" charset="0"/>
                <a:ea typeface="ＭＳ Ｐゴシック" pitchFamily="34" charset="-128"/>
              </a:rPr>
              <a:t>Foundations and how</a:t>
            </a:r>
            <a:r>
              <a:rPr lang="en-US" baseline="0" dirty="0" smtClean="0">
                <a:latin typeface="Arial" pitchFamily="34" charset="0"/>
                <a:ea typeface="ＭＳ Ｐゴシック" pitchFamily="34" charset="-128"/>
              </a:rPr>
              <a:t> to apply them to your classroom and program to intentionally plan for positive outcomes for all children</a:t>
            </a:r>
            <a:r>
              <a:rPr lang="en-US" dirty="0" smtClean="0">
                <a:latin typeface="Arial" pitchFamily="34" charset="0"/>
                <a:ea typeface="ＭＳ Ｐゴシック" pitchFamily="34" charset="-128"/>
              </a:rPr>
              <a:t>.  You should have a copy of the</a:t>
            </a:r>
            <a:r>
              <a:rPr lang="en-US" baseline="0" dirty="0" smtClean="0">
                <a:latin typeface="Arial" pitchFamily="34" charset="0"/>
                <a:ea typeface="ＭＳ Ｐゴシック" pitchFamily="34" charset="-128"/>
              </a:rPr>
              <a:t> Foundations document and this PowerPoint presentation to follow along and make notes on.  I’ll give you other materials as we go through the training.</a:t>
            </a:r>
          </a:p>
          <a:p>
            <a:pPr defTabSz="905787">
              <a:defRPr/>
            </a:pPr>
            <a:endParaRPr lang="en-US" baseline="0" dirty="0" smtClean="0">
              <a:latin typeface="Arial" pitchFamily="34" charset="0"/>
              <a:ea typeface="ＭＳ Ｐゴシック" pitchFamily="34" charset="-128"/>
            </a:endParaRPr>
          </a:p>
          <a:p>
            <a:pPr defTabSz="905787">
              <a:defRPr/>
            </a:pPr>
            <a:r>
              <a:rPr lang="en-US" i="1" baseline="0" dirty="0" smtClean="0">
                <a:latin typeface="Arial" pitchFamily="34" charset="0"/>
                <a:ea typeface="ＭＳ Ｐゴシック" pitchFamily="34" charset="-128"/>
              </a:rPr>
              <a:t>Time: allow for no more than 20 minutes to cover the material through slide 25</a:t>
            </a:r>
          </a:p>
          <a:p>
            <a:pPr defTabSz="905787">
              <a:defRPr/>
            </a:pPr>
            <a:endParaRPr lang="en-US" i="1" baseline="0" dirty="0" smtClean="0">
              <a:latin typeface="Arial" pitchFamily="34" charset="0"/>
              <a:ea typeface="ＭＳ Ｐゴシック" pitchFamily="34" charset="-128"/>
            </a:endParaRPr>
          </a:p>
          <a:p>
            <a:pPr defTabSz="905787">
              <a:defRPr/>
            </a:pPr>
            <a:r>
              <a:rPr lang="en-US" i="1" baseline="0" dirty="0" smtClean="0">
                <a:latin typeface="Arial" pitchFamily="34" charset="0"/>
                <a:ea typeface="ＭＳ Ｐゴシック" pitchFamily="34" charset="-128"/>
              </a:rPr>
              <a:t>Note to trainers:  This PowerPoint  and script are templates.  You may adapt them as needed to support the programs and providers you are working with as effectively as possible. As well, the comments that are included are for your assistance.  You do not have to read them as a script but you may want to use the information to support you as you increase your comfort level with the information.</a:t>
            </a:r>
          </a:p>
        </p:txBody>
      </p:sp>
      <p:sp>
        <p:nvSpPr>
          <p:cNvPr id="4" name="Slide Number Placeholder 3"/>
          <p:cNvSpPr>
            <a:spLocks noGrp="1"/>
          </p:cNvSpPr>
          <p:nvPr>
            <p:ph type="sldNum" sz="quarter" idx="10"/>
          </p:nvPr>
        </p:nvSpPr>
        <p:spPr/>
        <p:txBody>
          <a:bodyPr/>
          <a:lstStyle/>
          <a:p>
            <a:fld id="{04CD03FB-2BEC-49C8-A4EC-285CE8E4B3DB}" type="slidenum">
              <a:rPr lang="en-US" smtClean="0"/>
              <a:t>1</a:t>
            </a:fld>
            <a:endParaRPr lang="en-US"/>
          </a:p>
        </p:txBody>
      </p:sp>
    </p:spTree>
    <p:extLst>
      <p:ext uri="{BB962C8B-B14F-4D97-AF65-F5344CB8AC3E}">
        <p14:creationId xmlns:p14="http://schemas.microsoft.com/office/powerpoint/2010/main" val="5574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5787">
              <a:defRPr/>
            </a:pPr>
            <a:r>
              <a:rPr lang="en-US" dirty="0" smtClean="0"/>
              <a:t>The Foundations</a:t>
            </a:r>
            <a:r>
              <a:rPr lang="en-US" baseline="0" dirty="0" smtClean="0"/>
              <a:t> are a framework for early learning. They should be used to set appropriate expectations and guide instruction for young learners with the goal of preparing children for success in life. </a:t>
            </a:r>
            <a:endParaRPr lang="en-US" dirty="0" smtClean="0"/>
          </a:p>
          <a:p>
            <a:endParaRPr lang="en-US" dirty="0" smtClean="0"/>
          </a:p>
          <a:p>
            <a:r>
              <a:rPr lang="en-US" baseline="0" dirty="0" smtClean="0"/>
              <a:t>Thousands of foundations were streamlined into 34 core foundations. </a:t>
            </a:r>
          </a:p>
          <a:p>
            <a:endParaRPr lang="en-US" baseline="0" dirty="0" smtClean="0"/>
          </a:p>
          <a:p>
            <a:r>
              <a:rPr lang="en-US" baseline="0" dirty="0" smtClean="0"/>
              <a:t>Turn to page 13 of the Foundations document.  At the beginning of each developmental area, there is an introduction that provides the evidence base and perspective from where the Foundations that follow were developed.  Then, there is a page that outlines the foundations for the area . </a:t>
            </a:r>
          </a:p>
        </p:txBody>
      </p:sp>
      <p:sp>
        <p:nvSpPr>
          <p:cNvPr id="4" name="Slide Number Placeholder 3"/>
          <p:cNvSpPr>
            <a:spLocks noGrp="1"/>
          </p:cNvSpPr>
          <p:nvPr>
            <p:ph type="sldNum" sz="quarter" idx="10"/>
          </p:nvPr>
        </p:nvSpPr>
        <p:spPr/>
        <p:txBody>
          <a:bodyPr/>
          <a:lstStyle/>
          <a:p>
            <a:fld id="{04CD03FB-2BEC-49C8-A4EC-285CE8E4B3DB}" type="slidenum">
              <a:rPr lang="en-US" smtClean="0"/>
              <a:t>10</a:t>
            </a:fld>
            <a:endParaRPr lang="en-US"/>
          </a:p>
        </p:txBody>
      </p:sp>
    </p:spTree>
    <p:extLst>
      <p:ext uri="{BB962C8B-B14F-4D97-AF65-F5344CB8AC3E}">
        <p14:creationId xmlns:p14="http://schemas.microsoft.com/office/powerpoint/2010/main" val="23666513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Turn to page 13 of the</a:t>
            </a:r>
            <a:r>
              <a:rPr lang="en-US" baseline="0" dirty="0" smtClean="0"/>
              <a:t> Foundations document.  </a:t>
            </a:r>
            <a:r>
              <a:rPr lang="en-US" dirty="0" smtClean="0"/>
              <a:t>On</a:t>
            </a:r>
            <a:r>
              <a:rPr lang="en-US" baseline="0" dirty="0" smtClean="0"/>
              <a:t> the opening page of each developmental area you will find the core foundations covered within the particular area. Each developmental area has between 3 and 5 core foundations. </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11</a:t>
            </a:fld>
            <a:endParaRPr lang="en-US"/>
          </a:p>
        </p:txBody>
      </p:sp>
    </p:spTree>
    <p:extLst>
      <p:ext uri="{BB962C8B-B14F-4D97-AF65-F5344CB8AC3E}">
        <p14:creationId xmlns:p14="http://schemas.microsoft.com/office/powerpoint/2010/main" val="236665139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You will also notice the user guide on this page. The guide serves to assist with the navigation</a:t>
            </a:r>
            <a:r>
              <a:rPr lang="en-US" baseline="0" dirty="0" smtClean="0"/>
              <a:t> of the document. </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12</a:t>
            </a:fld>
            <a:endParaRPr lang="en-US"/>
          </a:p>
        </p:txBody>
      </p:sp>
    </p:spTree>
    <p:extLst>
      <p:ext uri="{BB962C8B-B14F-4D97-AF65-F5344CB8AC3E}">
        <p14:creationId xmlns:p14="http://schemas.microsoft.com/office/powerpoint/2010/main" val="23666513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Turn to page 11 of the Foundations document.</a:t>
            </a:r>
          </a:p>
          <a:p>
            <a:endParaRPr lang="en-US" dirty="0" smtClean="0"/>
          </a:p>
          <a:p>
            <a:r>
              <a:rPr lang="en-US" dirty="0" smtClean="0"/>
              <a:t>The developmental areas are organized with</a:t>
            </a:r>
            <a:r>
              <a:rPr lang="en-US" baseline="0" dirty="0" smtClean="0"/>
              <a:t> a series of tables. </a:t>
            </a:r>
            <a:r>
              <a:rPr lang="en-US" dirty="0" smtClean="0"/>
              <a:t>Listed above each table is</a:t>
            </a:r>
            <a:r>
              <a:rPr lang="en-US" baseline="0" dirty="0" smtClean="0"/>
              <a:t> the core foundation. The core foundation outlines the essential concepts and skills early learners should know and/or demonstrate in  the developmental area. There are 34 core foundations across the 8 developmental areas. </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13</a:t>
            </a:fld>
            <a:endParaRPr lang="en-US"/>
          </a:p>
        </p:txBody>
      </p:sp>
    </p:spTree>
    <p:extLst>
      <p:ext uri="{BB962C8B-B14F-4D97-AF65-F5344CB8AC3E}">
        <p14:creationId xmlns:p14="http://schemas.microsoft.com/office/powerpoint/2010/main" val="23666513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bg1"/>
                </a:solidFill>
                <a:latin typeface="Century Gothic" pitchFamily="34" charset="0"/>
              </a:rPr>
              <a:t>The </a:t>
            </a:r>
            <a:r>
              <a:rPr lang="en-US" dirty="0" smtClean="0">
                <a:solidFill>
                  <a:schemeClr val="bg1"/>
                </a:solidFill>
                <a:latin typeface="Century Gothic" pitchFamily="34" charset="0"/>
              </a:rPr>
              <a:t>Topics </a:t>
            </a:r>
            <a:r>
              <a:rPr lang="en-US" dirty="0">
                <a:solidFill>
                  <a:schemeClr val="bg1"/>
                </a:solidFill>
                <a:latin typeface="Century Gothic" pitchFamily="34" charset="0"/>
              </a:rPr>
              <a:t>are subcategories of the core Foundations. They outline the concepts covered in the </a:t>
            </a:r>
            <a:r>
              <a:rPr lang="en-US" dirty="0" smtClean="0">
                <a:solidFill>
                  <a:schemeClr val="bg1"/>
                </a:solidFill>
                <a:latin typeface="Century Gothic" pitchFamily="34" charset="0"/>
              </a:rPr>
              <a:t>Foundation.</a:t>
            </a:r>
          </a:p>
          <a:p>
            <a:endParaRPr lang="en-US" dirty="0">
              <a:solidFill>
                <a:schemeClr val="bg1"/>
              </a:solidFill>
              <a:latin typeface="Century Gothic" pitchFamily="34" charset="0"/>
            </a:endParaRPr>
          </a:p>
          <a:p>
            <a:r>
              <a:rPr lang="en-US" dirty="0">
                <a:solidFill>
                  <a:schemeClr val="bg1"/>
                </a:solidFill>
                <a:latin typeface="Century Gothic" pitchFamily="34" charset="0"/>
              </a:rPr>
              <a:t>In this </a:t>
            </a:r>
            <a:r>
              <a:rPr lang="en-US" dirty="0" smtClean="0">
                <a:solidFill>
                  <a:schemeClr val="bg1"/>
                </a:solidFill>
                <a:latin typeface="Century Gothic" pitchFamily="34" charset="0"/>
              </a:rPr>
              <a:t>example on page 11 of the</a:t>
            </a:r>
            <a:r>
              <a:rPr lang="en-US" baseline="0" dirty="0" smtClean="0">
                <a:solidFill>
                  <a:schemeClr val="bg1"/>
                </a:solidFill>
                <a:latin typeface="Century Gothic" pitchFamily="34" charset="0"/>
              </a:rPr>
              <a:t> Foundations document</a:t>
            </a:r>
            <a:r>
              <a:rPr lang="en-US" dirty="0" smtClean="0">
                <a:solidFill>
                  <a:schemeClr val="bg1"/>
                </a:solidFill>
                <a:latin typeface="Century Gothic" pitchFamily="34" charset="0"/>
              </a:rPr>
              <a:t>, </a:t>
            </a:r>
            <a:r>
              <a:rPr lang="en-US" dirty="0">
                <a:solidFill>
                  <a:schemeClr val="bg1"/>
                </a:solidFill>
                <a:latin typeface="Century Gothic" pitchFamily="34" charset="0"/>
              </a:rPr>
              <a:t>you can see that Foundation 3 for ELA, Early Writing, has 2 </a:t>
            </a:r>
            <a:r>
              <a:rPr lang="en-US" dirty="0" smtClean="0">
                <a:solidFill>
                  <a:schemeClr val="bg1"/>
                </a:solidFill>
                <a:latin typeface="Century Gothic" pitchFamily="34" charset="0"/>
              </a:rPr>
              <a:t>Topics </a:t>
            </a:r>
            <a:r>
              <a:rPr lang="en-US" dirty="0">
                <a:solidFill>
                  <a:schemeClr val="bg1"/>
                </a:solidFill>
                <a:latin typeface="Century Gothic" pitchFamily="34" charset="0"/>
              </a:rPr>
              <a:t>– the mechanics of writing and the ability to communicate a </a:t>
            </a:r>
            <a:r>
              <a:rPr lang="en-US" dirty="0" smtClean="0">
                <a:solidFill>
                  <a:schemeClr val="bg1"/>
                </a:solidFill>
                <a:latin typeface="Century Gothic" pitchFamily="34" charset="0"/>
              </a:rPr>
              <a:t>story.  All</a:t>
            </a:r>
            <a:r>
              <a:rPr lang="en-US" baseline="0" dirty="0" smtClean="0">
                <a:solidFill>
                  <a:schemeClr val="bg1"/>
                </a:solidFill>
                <a:latin typeface="Century Gothic" pitchFamily="34" charset="0"/>
              </a:rPr>
              <a:t> of the core Foundations have at least one Topic aligned to it.</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14</a:t>
            </a:fld>
            <a:endParaRPr lang="en-US"/>
          </a:p>
        </p:txBody>
      </p:sp>
    </p:spTree>
    <p:extLst>
      <p:ext uri="{BB962C8B-B14F-4D97-AF65-F5344CB8AC3E}">
        <p14:creationId xmlns:p14="http://schemas.microsoft.com/office/powerpoint/2010/main" val="23666513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5787">
              <a:defRPr/>
            </a:pPr>
            <a:r>
              <a:rPr lang="en-US" baseline="0" dirty="0" smtClean="0"/>
              <a:t>Under each Topic are the age ranges.  There are 5 age categories: infant, younger toddler, older toddler, younger preschool, and older preschool. The age ranges are not numerical meaning they do not have specific ages associated with them. The user must interpret the developmental level of the child based on the child’s ability. Many may look the age break out as year increments and that is an acceptable definition, however, it is essential to remember every child develops at his/her own pace and may obtain a goal outside of the recommended time frame. </a:t>
            </a:r>
            <a:endParaRPr lang="en-US" dirty="0" smtClean="0"/>
          </a:p>
          <a:p>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15</a:t>
            </a:fld>
            <a:endParaRPr lang="en-US"/>
          </a:p>
        </p:txBody>
      </p:sp>
    </p:spTree>
    <p:extLst>
      <p:ext uri="{BB962C8B-B14F-4D97-AF65-F5344CB8AC3E}">
        <p14:creationId xmlns:p14="http://schemas.microsoft.com/office/powerpoint/2010/main" val="23666513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5787">
              <a:defRPr/>
            </a:pPr>
            <a:r>
              <a:rPr lang="en-US" baseline="0" dirty="0" smtClean="0"/>
              <a:t>Then, under the age ranges are the Indicators that detail developmental progression by age. The Indicators are not an exhaustive list as children may indicate they have acquired a skill in many different ways. The Indicators provide de</a:t>
            </a:r>
            <a:r>
              <a:rPr lang="en-US" dirty="0" smtClean="0"/>
              <a:t>tails</a:t>
            </a:r>
            <a:r>
              <a:rPr lang="en-US" baseline="0" dirty="0" smtClean="0"/>
              <a:t> of what the adult should witness at each age level to ensure a child is progressing toward Kindergarten readiness.</a:t>
            </a:r>
          </a:p>
        </p:txBody>
      </p:sp>
      <p:sp>
        <p:nvSpPr>
          <p:cNvPr id="4" name="Slide Number Placeholder 3"/>
          <p:cNvSpPr>
            <a:spLocks noGrp="1"/>
          </p:cNvSpPr>
          <p:nvPr>
            <p:ph type="sldNum" sz="quarter" idx="10"/>
          </p:nvPr>
        </p:nvSpPr>
        <p:spPr/>
        <p:txBody>
          <a:bodyPr/>
          <a:lstStyle/>
          <a:p>
            <a:fld id="{04CD03FB-2BEC-49C8-A4EC-285CE8E4B3DB}" type="slidenum">
              <a:rPr lang="en-US" smtClean="0"/>
              <a:t>16</a:t>
            </a:fld>
            <a:endParaRPr lang="en-US"/>
          </a:p>
        </p:txBody>
      </p:sp>
    </p:spTree>
    <p:extLst>
      <p:ext uri="{BB962C8B-B14F-4D97-AF65-F5344CB8AC3E}">
        <p14:creationId xmlns:p14="http://schemas.microsoft.com/office/powerpoint/2010/main" val="23666513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Notice,</a:t>
            </a:r>
            <a:r>
              <a:rPr lang="en-US" baseline="0" dirty="0" smtClean="0"/>
              <a:t> certain Indicators cover more than one age range, that is because some development is continual across age ranges. </a:t>
            </a:r>
            <a:r>
              <a:rPr lang="en-US" dirty="0" smtClean="0"/>
              <a:t>They may cover the entire age continuum or just a couple of age ranges.</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17</a:t>
            </a:fld>
            <a:endParaRPr lang="en-US"/>
          </a:p>
        </p:txBody>
      </p:sp>
    </p:spTree>
    <p:extLst>
      <p:ext uri="{BB962C8B-B14F-4D97-AF65-F5344CB8AC3E}">
        <p14:creationId xmlns:p14="http://schemas.microsoft.com/office/powerpoint/2010/main" val="2366651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Foundations are aligned to the 2014 Indiana Academic Standards.</a:t>
            </a:r>
            <a:r>
              <a:rPr lang="en-US" baseline="0" dirty="0" smtClean="0"/>
              <a:t> The Kindergarten standards are for what children should know and be able to do at the end of Kindergarten.  The alignment with the Foundations </a:t>
            </a:r>
            <a:r>
              <a:rPr lang="en-US" dirty="0" smtClean="0"/>
              <a:t>is important to know</a:t>
            </a:r>
            <a:r>
              <a:rPr lang="en-US" baseline="0" dirty="0" smtClean="0"/>
              <a:t> where you are headed and why certain concepts and skills are important.  Please note, some sections do not have Kindergarten standards because no standard exists for that developmental area or topic. </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18</a:t>
            </a:fld>
            <a:endParaRPr lang="en-US"/>
          </a:p>
        </p:txBody>
      </p:sp>
    </p:spTree>
    <p:extLst>
      <p:ext uri="{BB962C8B-B14F-4D97-AF65-F5344CB8AC3E}">
        <p14:creationId xmlns:p14="http://schemas.microsoft.com/office/powerpoint/2010/main" val="23666513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Now we will review the tools included with the 2015 Foundations. </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19</a:t>
            </a:fld>
            <a:endParaRPr lang="en-US"/>
          </a:p>
        </p:txBody>
      </p:sp>
    </p:spTree>
    <p:extLst>
      <p:ext uri="{BB962C8B-B14F-4D97-AF65-F5344CB8AC3E}">
        <p14:creationId xmlns:p14="http://schemas.microsoft.com/office/powerpoint/2010/main" val="25083808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5787">
              <a:defRPr/>
            </a:pPr>
            <a:r>
              <a:rPr lang="en-US" dirty="0" smtClean="0"/>
              <a:t>The </a:t>
            </a:r>
            <a:r>
              <a:rPr lang="en-US" dirty="0"/>
              <a:t>Foundations are Indiana’s early learning development framework and are aligned to the 2014 Indiana Academic Standards. This framework provides core foundations and skills that children are to achieve at various ages. The Foundations create common language and expectations for the early childhood field.  Effective implementation of the Foundations will lead to desired student outcomes. </a:t>
            </a:r>
          </a:p>
        </p:txBody>
      </p:sp>
      <p:sp>
        <p:nvSpPr>
          <p:cNvPr id="4" name="Slide Number Placeholder 3"/>
          <p:cNvSpPr>
            <a:spLocks noGrp="1"/>
          </p:cNvSpPr>
          <p:nvPr>
            <p:ph type="sldNum" sz="quarter" idx="10"/>
          </p:nvPr>
        </p:nvSpPr>
        <p:spPr/>
        <p:txBody>
          <a:bodyPr/>
          <a:lstStyle/>
          <a:p>
            <a:fld id="{04CD03FB-2BEC-49C8-A4EC-285CE8E4B3DB}" type="slidenum">
              <a:rPr lang="en-US" smtClean="0"/>
              <a:t>2</a:t>
            </a:fld>
            <a:endParaRPr lang="en-US"/>
          </a:p>
        </p:txBody>
      </p:sp>
    </p:spTree>
    <p:extLst>
      <p:ext uri="{BB962C8B-B14F-4D97-AF65-F5344CB8AC3E}">
        <p14:creationId xmlns:p14="http://schemas.microsoft.com/office/powerpoint/2010/main" val="55747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Turn</a:t>
            </a:r>
            <a:r>
              <a:rPr lang="en-US" baseline="0" dirty="0" smtClean="0"/>
              <a:t> to page 51 of the Foundations document.</a:t>
            </a:r>
          </a:p>
          <a:p>
            <a:endParaRPr lang="en-US" baseline="0" dirty="0" smtClean="0"/>
          </a:p>
          <a:p>
            <a:r>
              <a:rPr lang="en-US" dirty="0" smtClean="0"/>
              <a:t>There are 60,000 K-12</a:t>
            </a:r>
            <a:r>
              <a:rPr lang="en-US" baseline="0" dirty="0" smtClean="0"/>
              <a:t> students in Indiana who are learning English as a new language. Indiana has the third fastest growing ELL population in the country.   World-Class Instructional Design and Assessment, also called WIDA, standards were adopted for K-12 in 2013 and fully implemented in 2014. Using these standards in early learning will help create a common language between the birth-5 system and the K-12 system.</a:t>
            </a:r>
          </a:p>
          <a:p>
            <a:endParaRPr lang="en-US" baseline="0" dirty="0" smtClean="0"/>
          </a:p>
          <a:p>
            <a:r>
              <a:rPr lang="en-US" baseline="0" dirty="0" smtClean="0"/>
              <a:t>In early childhood classrooms all children are language learners. This framework helps the educator consider how they are helping students develop language. WIDA supports learning the language of each of the developmental areas. WIDAs Early English Language Develop matrix has been embedded throughout the Foundations. This matrix helps an educator consider the specific needs of an English language learner and to adapt classroom practices accordingly. </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20</a:t>
            </a:fld>
            <a:endParaRPr lang="en-US"/>
          </a:p>
        </p:txBody>
      </p:sp>
    </p:spTree>
    <p:extLst>
      <p:ext uri="{BB962C8B-B14F-4D97-AF65-F5344CB8AC3E}">
        <p14:creationId xmlns:p14="http://schemas.microsoft.com/office/powerpoint/2010/main" val="28512672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Turn to</a:t>
            </a:r>
            <a:r>
              <a:rPr lang="en-US" baseline="0" dirty="0" smtClean="0"/>
              <a:t> page 53 of the Foundations document.</a:t>
            </a:r>
          </a:p>
          <a:p>
            <a:endParaRPr lang="en-US" baseline="0" dirty="0" smtClean="0"/>
          </a:p>
          <a:p>
            <a:r>
              <a:rPr lang="en-US" dirty="0" smtClean="0"/>
              <a:t>The Foundations</a:t>
            </a:r>
            <a:r>
              <a:rPr lang="en-US" baseline="0" dirty="0" smtClean="0"/>
              <a:t> were designed for all children so differentiation is not prescribed but should be based on your knowledge of a child’s individual needs.  Planning for all children to be actively engaged in learning may involve adaptations and/or modifications in the environment, interactions, and/or materials and equipment.  These pages in the Foundations document provide information and guidance in how to plan for all learners through Universal Design for Learning. </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21</a:t>
            </a:fld>
            <a:endParaRPr lang="en-US"/>
          </a:p>
        </p:txBody>
      </p:sp>
    </p:spTree>
    <p:extLst>
      <p:ext uri="{BB962C8B-B14F-4D97-AF65-F5344CB8AC3E}">
        <p14:creationId xmlns:p14="http://schemas.microsoft.com/office/powerpoint/2010/main" val="28512672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Flip through </a:t>
            </a:r>
            <a:r>
              <a:rPr lang="en-US" baseline="0" dirty="0" smtClean="0"/>
              <a:t>pages 56 to 61 of the Foundations document.</a:t>
            </a:r>
          </a:p>
          <a:p>
            <a:endParaRPr lang="en-US" baseline="0" dirty="0" smtClean="0"/>
          </a:p>
          <a:p>
            <a:r>
              <a:rPr lang="en-US" baseline="0" dirty="0" smtClean="0"/>
              <a:t>The glossary highlights terms and phrases used throughout the Foundations and the Foundations document.  These terms and phrases and their definitions here will help you understand the key concepts throughout the Foundations and to be able to apply them to your curriculum.</a:t>
            </a:r>
          </a:p>
          <a:p>
            <a:endParaRPr lang="en-US" baseline="0" dirty="0" smtClean="0"/>
          </a:p>
          <a:p>
            <a:r>
              <a:rPr lang="en-US" baseline="0" dirty="0" smtClean="0"/>
              <a:t>The references in the document are not only from where the evidence base of the Foundations was developed but they can also be used for your professional development and more advanced study in the application of the Foundations. </a:t>
            </a:r>
          </a:p>
        </p:txBody>
      </p:sp>
      <p:sp>
        <p:nvSpPr>
          <p:cNvPr id="4" name="Slide Number Placeholder 3"/>
          <p:cNvSpPr>
            <a:spLocks noGrp="1"/>
          </p:cNvSpPr>
          <p:nvPr>
            <p:ph type="sldNum" sz="quarter" idx="10"/>
          </p:nvPr>
        </p:nvSpPr>
        <p:spPr/>
        <p:txBody>
          <a:bodyPr/>
          <a:lstStyle/>
          <a:p>
            <a:fld id="{04CD03FB-2BEC-49C8-A4EC-285CE8E4B3DB}" type="slidenum">
              <a:rPr lang="en-US" smtClean="0"/>
              <a:t>22</a:t>
            </a:fld>
            <a:endParaRPr lang="en-US"/>
          </a:p>
        </p:txBody>
      </p:sp>
    </p:spTree>
    <p:extLst>
      <p:ext uri="{BB962C8B-B14F-4D97-AF65-F5344CB8AC3E}">
        <p14:creationId xmlns:p14="http://schemas.microsoft.com/office/powerpoint/2010/main" val="28512672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Turn to page 62 of the Foundations document.</a:t>
            </a:r>
          </a:p>
          <a:p>
            <a:endParaRPr lang="en-US" dirty="0" smtClean="0"/>
          </a:p>
          <a:p>
            <a:r>
              <a:rPr lang="en-US" dirty="0" smtClean="0"/>
              <a:t>ISTAR-KR </a:t>
            </a:r>
            <a:r>
              <a:rPr lang="en-US" dirty="0"/>
              <a:t>is an early childhood assessment tool provided by the Indiana Department of Education to public and private preschool and childcare programs. The tool measures development in English/Language Arts, Mathematics, Social Emotional, Physical, and Personal Care. The measurements can be examined in terms of the three US Department of Education Office of Special Education Programs outcomes or in terms of the areas of pre-academics, and can be used in the planning of effective instruction. </a:t>
            </a:r>
          </a:p>
          <a:p>
            <a:r>
              <a:rPr lang="en-US" dirty="0"/>
              <a:t> </a:t>
            </a:r>
          </a:p>
          <a:p>
            <a:r>
              <a:rPr lang="en-US" dirty="0" smtClean="0"/>
              <a:t>The table on page 62</a:t>
            </a:r>
            <a:r>
              <a:rPr lang="en-US" baseline="0" dirty="0" smtClean="0"/>
              <a:t> </a:t>
            </a:r>
            <a:r>
              <a:rPr lang="en-US" dirty="0" smtClean="0"/>
              <a:t>was </a:t>
            </a:r>
            <a:r>
              <a:rPr lang="en-US" dirty="0"/>
              <a:t>designed to support the understanding of the relationship between the Early Learning Foundations and the ISTAR-KR assessment tool. The table indicates the Foundation and topic area that address each ISTAR-KR </a:t>
            </a:r>
            <a:r>
              <a:rPr lang="en-US" dirty="0" smtClean="0"/>
              <a:t>measurement.</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23</a:t>
            </a:fld>
            <a:endParaRPr lang="en-US"/>
          </a:p>
        </p:txBody>
      </p:sp>
    </p:spTree>
    <p:extLst>
      <p:ext uri="{BB962C8B-B14F-4D97-AF65-F5344CB8AC3E}">
        <p14:creationId xmlns:p14="http://schemas.microsoft.com/office/powerpoint/2010/main" val="28512672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5787">
              <a:defRPr/>
            </a:pPr>
            <a:r>
              <a:rPr lang="en-US" dirty="0" smtClean="0"/>
              <a:t>The</a:t>
            </a:r>
            <a:r>
              <a:rPr lang="en-US" baseline="0" dirty="0" smtClean="0"/>
              <a:t> Foundations are not a curriculum, a lesson plan or an assessment tool. </a:t>
            </a:r>
            <a:r>
              <a:rPr lang="en-US" dirty="0"/>
              <a:t>Programs must select a curriculum based on their philosophy of how children learn. Curricula contain both content that children should learn and methods to teach the content. Lesson plans describe how the content is conveyed to children, and assessments evaluate children’s acquisition of the content. In order to drive continuous improvement, the Foundations should be regularly utilized to evaluate a program’s curricula for strengths and </a:t>
            </a:r>
            <a:r>
              <a:rPr lang="en-US" dirty="0" smtClean="0"/>
              <a:t>areas for growth.  </a:t>
            </a:r>
            <a:endParaRPr lang="en-US" dirty="0"/>
          </a:p>
          <a:p>
            <a:pPr defTabSz="905787">
              <a:defRPr/>
            </a:pPr>
            <a:endParaRPr lang="en-US" dirty="0"/>
          </a:p>
          <a:p>
            <a:pPr defTabSz="905787">
              <a:defRPr/>
            </a:pPr>
            <a:r>
              <a:rPr lang="en-US" dirty="0"/>
              <a:t>Indiana’s early learning development framework was created to guide early childhood educators in understanding developmental progression for young children. Practitioners must implement practices that facilitate learning of essential concepts and skills young children require to be prepared for Kindergarten. Intentionality in planning leads to positive student outcomes. </a:t>
            </a:r>
            <a:endParaRPr lang="en-US" dirty="0" smtClean="0"/>
          </a:p>
          <a:p>
            <a:pPr defTabSz="905787">
              <a:defRPr/>
            </a:pPr>
            <a:endParaRPr lang="en-US" dirty="0" smtClean="0"/>
          </a:p>
          <a:p>
            <a:pPr defTabSz="905787">
              <a:defRPr/>
            </a:pPr>
            <a:r>
              <a:rPr lang="en-US" dirty="0" smtClean="0"/>
              <a:t>You can find this information on pages 63 through 66 of the Foundations document</a:t>
            </a:r>
            <a:r>
              <a:rPr lang="en-US" baseline="0" dirty="0" smtClean="0"/>
              <a:t> and we will spend some time discussing purposeful planning later in this training. </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24</a:t>
            </a:fld>
            <a:endParaRPr lang="en-US"/>
          </a:p>
        </p:txBody>
      </p:sp>
    </p:spTree>
    <p:extLst>
      <p:ext uri="{BB962C8B-B14F-4D97-AF65-F5344CB8AC3E}">
        <p14:creationId xmlns:p14="http://schemas.microsoft.com/office/powerpoint/2010/main" val="28512672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Foundations can be viewed and downloaded from the web address on this slide.</a:t>
            </a:r>
          </a:p>
          <a:p>
            <a:endParaRPr lang="en-US" baseline="0" dirty="0" smtClean="0"/>
          </a:p>
          <a:p>
            <a:r>
              <a:rPr lang="en-US" i="1" baseline="0" dirty="0" smtClean="0"/>
              <a:t>Note to trainers: Go to the site if you are connected to the internet and scroll through what is available at the site.</a:t>
            </a:r>
          </a:p>
          <a:p>
            <a:endParaRPr lang="en-US" baseline="0" dirty="0" smtClean="0"/>
          </a:p>
          <a:p>
            <a:r>
              <a:rPr lang="en-US" baseline="0" dirty="0" smtClean="0"/>
              <a:t>This website will also provide a wealth of resources related to the Foundations.  As additional guidance and support is developed around this core document, it will be released on this webpage. </a:t>
            </a:r>
          </a:p>
        </p:txBody>
      </p:sp>
      <p:sp>
        <p:nvSpPr>
          <p:cNvPr id="4" name="Slide Number Placeholder 3"/>
          <p:cNvSpPr>
            <a:spLocks noGrp="1"/>
          </p:cNvSpPr>
          <p:nvPr>
            <p:ph type="sldNum" sz="quarter" idx="10"/>
          </p:nvPr>
        </p:nvSpPr>
        <p:spPr/>
        <p:txBody>
          <a:bodyPr/>
          <a:lstStyle/>
          <a:p>
            <a:fld id="{04CD03FB-2BEC-49C8-A4EC-285CE8E4B3DB}" type="slidenum">
              <a:rPr lang="en-US" smtClean="0"/>
              <a:t>25</a:t>
            </a:fld>
            <a:endParaRPr lang="en-US"/>
          </a:p>
        </p:txBody>
      </p:sp>
    </p:spTree>
    <p:extLst>
      <p:ext uri="{BB962C8B-B14F-4D97-AF65-F5344CB8AC3E}">
        <p14:creationId xmlns:p14="http://schemas.microsoft.com/office/powerpoint/2010/main" val="55747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this</a:t>
            </a:r>
            <a:r>
              <a:rPr lang="en-US" baseline="0" dirty="0" smtClean="0"/>
              <a:t> next section, we will look into the Foundations in more detail and talk about how to use them.</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26</a:t>
            </a:fld>
            <a:endParaRPr lang="en-US"/>
          </a:p>
        </p:txBody>
      </p:sp>
    </p:spTree>
    <p:extLst>
      <p:ext uri="{BB962C8B-B14F-4D97-AF65-F5344CB8AC3E}">
        <p14:creationId xmlns:p14="http://schemas.microsoft.com/office/powerpoint/2010/main" val="24495196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540">
              <a:defRPr/>
            </a:pPr>
            <a:r>
              <a:rPr lang="en-US" i="0" dirty="0" smtClean="0"/>
              <a:t>Before we get started, I want to remind you of</a:t>
            </a:r>
            <a:r>
              <a:rPr lang="en-US" i="0" baseline="0" dirty="0" smtClean="0"/>
              <a:t> a few things to always remember with the Foundations.</a:t>
            </a:r>
            <a:endParaRPr lang="en-US" i="0" dirty="0" smtClean="0"/>
          </a:p>
          <a:p>
            <a:pPr defTabSz="912540">
              <a:defRPr/>
            </a:pPr>
            <a:endParaRPr lang="en-US" i="1" dirty="0" smtClean="0"/>
          </a:p>
          <a:p>
            <a:pPr defTabSz="912540">
              <a:defRPr/>
            </a:pPr>
            <a:r>
              <a:rPr lang="en-US" i="1" dirty="0" smtClean="0"/>
              <a:t>Note to trainers:  Read these and emphasize how important</a:t>
            </a:r>
            <a:r>
              <a:rPr lang="en-US" i="1" baseline="0" dirty="0" smtClean="0"/>
              <a:t> it is that the Foundations are more than a document and should be actively and regularly used to ensure depth and breadth of children's skills are being demonstrated in their curriculum.   Remind the participants that the Foundations should be used to enhance purposeful </a:t>
            </a:r>
            <a:r>
              <a:rPr lang="en-US" i="1" dirty="0"/>
              <a:t>planning that will lead to positive child outcomes.</a:t>
            </a:r>
          </a:p>
        </p:txBody>
      </p:sp>
      <p:sp>
        <p:nvSpPr>
          <p:cNvPr id="4" name="Slide Number Placeholder 3"/>
          <p:cNvSpPr>
            <a:spLocks noGrp="1"/>
          </p:cNvSpPr>
          <p:nvPr>
            <p:ph type="sldNum" sz="quarter" idx="10"/>
          </p:nvPr>
        </p:nvSpPr>
        <p:spPr/>
        <p:txBody>
          <a:bodyPr/>
          <a:lstStyle/>
          <a:p>
            <a:fld id="{04CD03FB-2BEC-49C8-A4EC-285CE8E4B3DB}" type="slidenum">
              <a:rPr lang="en-US" smtClean="0"/>
              <a:t>27</a:t>
            </a:fld>
            <a:endParaRPr lang="en-US"/>
          </a:p>
        </p:txBody>
      </p:sp>
    </p:spTree>
    <p:extLst>
      <p:ext uri="{BB962C8B-B14F-4D97-AF65-F5344CB8AC3E}">
        <p14:creationId xmlns:p14="http://schemas.microsoft.com/office/powerpoint/2010/main" val="13930592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Recall from the earlier section</a:t>
            </a:r>
            <a:r>
              <a:rPr lang="en-US" baseline="0" dirty="0" smtClean="0"/>
              <a:t> of this PowerPoint, these are the areas of development in the Foundations.  </a:t>
            </a:r>
            <a:r>
              <a:rPr lang="en-US" dirty="0" smtClean="0"/>
              <a:t>The following</a:t>
            </a:r>
            <a:r>
              <a:rPr lang="en-US" baseline="0" dirty="0" smtClean="0"/>
              <a:t> slides and activities will introduce you to each area of development, the developmental perspective and evidence base, the Foundations and Topics.</a:t>
            </a:r>
          </a:p>
          <a:p>
            <a:endParaRPr lang="en-US" baseline="0" dirty="0" smtClean="0"/>
          </a:p>
          <a:p>
            <a:r>
              <a:rPr lang="en-US" i="1" baseline="0" dirty="0" smtClean="0"/>
              <a:t>Note to trainers:  This is the time to “sell” how the Foundations and Topics are directly aligned to what research and the field believe about the development of young children.</a:t>
            </a:r>
          </a:p>
          <a:p>
            <a:endParaRPr lang="en-US" i="1" baseline="0" dirty="0" smtClean="0"/>
          </a:p>
          <a:p>
            <a:r>
              <a:rPr lang="en-US" i="1" baseline="0" dirty="0" smtClean="0"/>
              <a:t>Note that the presentation of the areas that follows is not in the same order as in the Foundations document.  The preparers of this PowerPoint wanted to emphasize Approaches to Learning and Social Emotional Skills to set the stage for areas of development that were not pre-academic skills but are still as vital for later academic and life success.</a:t>
            </a:r>
          </a:p>
        </p:txBody>
      </p:sp>
      <p:sp>
        <p:nvSpPr>
          <p:cNvPr id="4" name="Slide Number Placeholder 3"/>
          <p:cNvSpPr>
            <a:spLocks noGrp="1"/>
          </p:cNvSpPr>
          <p:nvPr>
            <p:ph type="sldNum" sz="quarter" idx="10"/>
          </p:nvPr>
        </p:nvSpPr>
        <p:spPr/>
        <p:txBody>
          <a:bodyPr/>
          <a:lstStyle/>
          <a:p>
            <a:fld id="{04CD03FB-2BEC-49C8-A4EC-285CE8E4B3DB}" type="slidenum">
              <a:rPr lang="en-US" smtClean="0"/>
              <a:t>28</a:t>
            </a:fld>
            <a:endParaRPr lang="en-US"/>
          </a:p>
        </p:txBody>
      </p:sp>
    </p:spTree>
    <p:extLst>
      <p:ext uri="{BB962C8B-B14F-4D97-AF65-F5344CB8AC3E}">
        <p14:creationId xmlns:p14="http://schemas.microsoft.com/office/powerpoint/2010/main" val="149378814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smtClean="0"/>
              <a:t>Turn</a:t>
            </a:r>
            <a:r>
              <a:rPr lang="en-US" sz="1100" baseline="0" dirty="0" smtClean="0"/>
              <a:t> to Page 24 of the Foundations document. At the beginning of each developmental area, there is an introduction that provides the evidence base and perspective from where the Foundations that follow were developed. </a:t>
            </a:r>
          </a:p>
          <a:p>
            <a:pPr marL="0" marR="0" indent="0" algn="l" defTabSz="905787" rtl="0" eaLnBrk="1" fontAlgn="auto" latinLnBrk="0" hangingPunct="1">
              <a:lnSpc>
                <a:spcPct val="100000"/>
              </a:lnSpc>
              <a:spcBef>
                <a:spcPts val="0"/>
              </a:spcBef>
              <a:spcAft>
                <a:spcPts val="0"/>
              </a:spcAft>
              <a:buClrTx/>
              <a:buSzTx/>
              <a:buFontTx/>
              <a:buNone/>
              <a:tabLst/>
              <a:defRPr/>
            </a:pPr>
            <a:endParaRPr lang="en-US" sz="1100" baseline="0" dirty="0" smtClean="0"/>
          </a:p>
          <a:p>
            <a:pPr marL="0" marR="0" indent="0" algn="l" defTabSz="905787" rtl="0" eaLnBrk="1" fontAlgn="auto" latinLnBrk="0" hangingPunct="1">
              <a:lnSpc>
                <a:spcPct val="100000"/>
              </a:lnSpc>
              <a:spcBef>
                <a:spcPts val="0"/>
              </a:spcBef>
              <a:spcAft>
                <a:spcPts val="0"/>
              </a:spcAft>
              <a:buClrTx/>
              <a:buSzTx/>
              <a:buFontTx/>
              <a:buNone/>
              <a:tabLst/>
              <a:defRPr/>
            </a:pPr>
            <a:r>
              <a:rPr lang="en-US" sz="1100" baseline="0" dirty="0" smtClean="0"/>
              <a:t>The introduction to “Approaches to Play and Learning” begins with a beautiful quote by Maria Montessori.  This is so very true…a child’s play is a child’s work.  Children learn through play and we must purposefully plan experiences to support the growth and development of all children.</a:t>
            </a:r>
          </a:p>
          <a:p>
            <a:pPr defTabSz="905787">
              <a:defRPr/>
            </a:pPr>
            <a:endParaRPr lang="en-US" sz="1100" baseline="0" dirty="0" smtClean="0"/>
          </a:p>
          <a:p>
            <a:pPr defTabSz="905787">
              <a:defRPr/>
            </a:pPr>
            <a:r>
              <a:rPr lang="en-US" sz="1100" baseline="0" dirty="0" smtClean="0"/>
              <a:t>The Foundations and Topics that follow support the fact that it takes more than just pre-academic skills for a child to be successful.  A child must play and that play must be purposefully planned to support development of executive function skills.  A child who has a strong foundation not only in pre-academic skills but also in skills such as impulse control, planning, and the ability to focus is more likely to be successful academically and in life than those children who only have pre-academic knowledge.  It is our responsibility to plan for and take advantage of teachable moments to facilitate (or support and encourage) the development of executive function skills. We do this through providing (1) a safe and warm environment that encourages positive relationships,  (2) purposefully planned play experiences that provide children opportunities for practicing necessary skills, and (3) carefully selected materials that motivate children to explore and initiate play and learning.</a:t>
            </a:r>
          </a:p>
          <a:p>
            <a:pPr defTabSz="905787">
              <a:defRPr/>
            </a:pPr>
            <a:endParaRPr lang="en-US" sz="1100" baseline="0" dirty="0" smtClean="0"/>
          </a:p>
          <a:p>
            <a:pPr defTabSz="905787">
              <a:defRPr/>
            </a:pPr>
            <a:r>
              <a:rPr lang="en-US" sz="1100" baseline="0" dirty="0" smtClean="0"/>
              <a:t>You will notice in this section that there is no alignment to the Kindergarten standards.  At this time, there are no Kindergarten standards that reflect this area of development. </a:t>
            </a:r>
          </a:p>
          <a:p>
            <a:pPr defTabSz="905787">
              <a:defRPr/>
            </a:pPr>
            <a:endParaRPr lang="en-US" sz="1100" baseline="0" dirty="0" smtClean="0"/>
          </a:p>
        </p:txBody>
      </p:sp>
      <p:sp>
        <p:nvSpPr>
          <p:cNvPr id="4" name="Slide Number Placeholder 3"/>
          <p:cNvSpPr>
            <a:spLocks noGrp="1"/>
          </p:cNvSpPr>
          <p:nvPr>
            <p:ph type="sldNum" sz="quarter" idx="10"/>
          </p:nvPr>
        </p:nvSpPr>
        <p:spPr/>
        <p:txBody>
          <a:bodyPr/>
          <a:lstStyle/>
          <a:p>
            <a:fld id="{04CD03FB-2BEC-49C8-A4EC-285CE8E4B3DB}" type="slidenum">
              <a:rPr lang="en-US" smtClean="0"/>
              <a:t>29</a:t>
            </a:fld>
            <a:endParaRPr lang="en-US"/>
          </a:p>
        </p:txBody>
      </p:sp>
    </p:spTree>
    <p:extLst>
      <p:ext uri="{BB962C8B-B14F-4D97-AF65-F5344CB8AC3E}">
        <p14:creationId xmlns:p14="http://schemas.microsoft.com/office/powerpoint/2010/main" val="1041560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Note to trainers: You may want to allow</a:t>
            </a:r>
            <a:r>
              <a:rPr lang="en-US" i="1" baseline="0" dirty="0" smtClean="0"/>
              <a:t> time here for introductions and/or an icebreaker with the participants. </a:t>
            </a:r>
            <a:endParaRPr lang="en-US" i="1" dirty="0"/>
          </a:p>
        </p:txBody>
      </p:sp>
      <p:sp>
        <p:nvSpPr>
          <p:cNvPr id="4" name="Slide Number Placeholder 3"/>
          <p:cNvSpPr>
            <a:spLocks noGrp="1"/>
          </p:cNvSpPr>
          <p:nvPr>
            <p:ph type="sldNum" sz="quarter" idx="10"/>
          </p:nvPr>
        </p:nvSpPr>
        <p:spPr/>
        <p:txBody>
          <a:bodyPr/>
          <a:lstStyle/>
          <a:p>
            <a:fld id="{04CD03FB-2BEC-49C8-A4EC-285CE8E4B3DB}" type="slidenum">
              <a:rPr lang="en-US" smtClean="0"/>
              <a:t>3</a:t>
            </a:fld>
            <a:endParaRPr lang="en-US"/>
          </a:p>
        </p:txBody>
      </p:sp>
    </p:spTree>
    <p:extLst>
      <p:ext uri="{BB962C8B-B14F-4D97-AF65-F5344CB8AC3E}">
        <p14:creationId xmlns:p14="http://schemas.microsoft.com/office/powerpoint/2010/main" val="16553619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going to take a “Walk” through these Foundations and Topics.  I will </a:t>
            </a:r>
            <a:r>
              <a:rPr lang="en-US" dirty="0" smtClean="0"/>
              <a:t>designate a </a:t>
            </a:r>
            <a:r>
              <a:rPr lang="en-US" dirty="0"/>
              <a:t>Foundation for each pair of you (</a:t>
            </a:r>
            <a:r>
              <a:rPr lang="en-US" i="1" dirty="0"/>
              <a:t>or small groups if you have a large number or individuals if you have a small number</a:t>
            </a:r>
            <a:r>
              <a:rPr lang="en-US" dirty="0"/>
              <a:t>) to “walk” through and review the Topics aligned with the Foundation and answer the questions on this slide.  Then, we will quickly share our thoughts as we review each Foundation together.</a:t>
            </a:r>
          </a:p>
          <a:p>
            <a:endParaRPr lang="en-US" dirty="0"/>
          </a:p>
          <a:p>
            <a:r>
              <a:rPr lang="en-US" i="1" dirty="0"/>
              <a:t>Note to trainers: You will assign each person, pair or small group a particular Foundation in this developmental area rather than everyone reviewing each one – there are 4 Foundations in this area.  Depending on your numbers, you may need to assign multiple groups to one Foundation.  Not every group should report out so keep a mental note and have different groups report out with each of the Foundations walks so that in the course of this section of the training everyone has the chance to report out at least one time</a:t>
            </a:r>
            <a:r>
              <a:rPr lang="en-US" i="1" dirty="0" smtClean="0"/>
              <a:t>.</a:t>
            </a:r>
          </a:p>
          <a:p>
            <a:endParaRPr lang="en-US" i="1" dirty="0" smtClean="0"/>
          </a:p>
          <a:p>
            <a:r>
              <a:rPr lang="en-US" i="1" dirty="0" smtClean="0"/>
              <a:t>You</a:t>
            </a:r>
            <a:r>
              <a:rPr lang="en-US" i="1" baseline="0" dirty="0" smtClean="0"/>
              <a:t> may want to consider making your own handout with these questions for the participants to write on.  Or, you can just leave this slide into the handouts of the PowerPoint so they have a visual as they take notes. </a:t>
            </a:r>
            <a:endParaRPr lang="en-US" i="1" dirty="0"/>
          </a:p>
          <a:p>
            <a:endParaRPr lang="en-US" i="1" dirty="0"/>
          </a:p>
          <a:p>
            <a:r>
              <a:rPr lang="en-US" i="1" dirty="0"/>
              <a:t>Time: </a:t>
            </a:r>
            <a:r>
              <a:rPr lang="en-US" i="1" dirty="0" smtClean="0"/>
              <a:t>7-8</a:t>
            </a:r>
            <a:r>
              <a:rPr lang="en-US" i="1" baseline="0" dirty="0" smtClean="0"/>
              <a:t> </a:t>
            </a:r>
            <a:r>
              <a:rPr lang="en-US" i="1" dirty="0" smtClean="0"/>
              <a:t>minutes</a:t>
            </a:r>
            <a:endParaRPr lang="en-US" i="1" dirty="0"/>
          </a:p>
          <a:p>
            <a:r>
              <a:rPr lang="en-US" i="1" baseline="0" dirty="0" smtClean="0">
                <a:latin typeface="Arial" pitchFamily="34" charset="0"/>
                <a:ea typeface="ＭＳ Ｐゴシック" pitchFamily="34" charset="-128"/>
              </a:rPr>
              <a:t>Materials / Handouts: Participants will need the Foundations and PowerPoint to take notes on</a:t>
            </a:r>
            <a:endParaRPr lang="en-US" i="1" dirty="0"/>
          </a:p>
        </p:txBody>
      </p:sp>
      <p:sp>
        <p:nvSpPr>
          <p:cNvPr id="4" name="Slide Number Placeholder 3"/>
          <p:cNvSpPr>
            <a:spLocks noGrp="1"/>
          </p:cNvSpPr>
          <p:nvPr>
            <p:ph type="sldNum" sz="quarter" idx="10"/>
          </p:nvPr>
        </p:nvSpPr>
        <p:spPr/>
        <p:txBody>
          <a:bodyPr/>
          <a:lstStyle/>
          <a:p>
            <a:fld id="{04CD03FB-2BEC-49C8-A4EC-285CE8E4B3DB}" type="slidenum">
              <a:rPr lang="en-US" smtClean="0"/>
              <a:t>30</a:t>
            </a:fld>
            <a:endParaRPr lang="en-US"/>
          </a:p>
        </p:txBody>
      </p:sp>
    </p:spTree>
    <p:extLst>
      <p:ext uri="{BB962C8B-B14F-4D97-AF65-F5344CB8AC3E}">
        <p14:creationId xmlns:p14="http://schemas.microsoft.com/office/powerpoint/2010/main" val="34595917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At the start of Approaches to Play and Learning, we said that a child who has strong foundations in executive functions together with pre-academic skills will likely be more successful academically and in life than the child with pre-academic skills only.  In Approaches to Learning Foundation 1, you see the Topics focus on some of those behaviors of initiative, self-direction, interest, and curiosity that we want to see in children as they develop these strong executive function skills.</a:t>
            </a:r>
          </a:p>
          <a:p>
            <a:endParaRPr lang="en-US" baseline="0" dirty="0" smtClean="0"/>
          </a:p>
          <a:p>
            <a:r>
              <a:rPr lang="en-US" i="1" baseline="0" dirty="0" smtClean="0"/>
              <a:t>Note to trainers: The notes on the Foundations and Topic slides are there in case you need some conversation starters.  The reporting out from the walk through should cover this as well.</a:t>
            </a:r>
          </a:p>
        </p:txBody>
      </p:sp>
      <p:sp>
        <p:nvSpPr>
          <p:cNvPr id="4" name="Slide Number Placeholder 3"/>
          <p:cNvSpPr>
            <a:spLocks noGrp="1"/>
          </p:cNvSpPr>
          <p:nvPr>
            <p:ph type="sldNum" sz="quarter" idx="10"/>
          </p:nvPr>
        </p:nvSpPr>
        <p:spPr/>
        <p:txBody>
          <a:bodyPr/>
          <a:lstStyle/>
          <a:p>
            <a:fld id="{04CD03FB-2BEC-49C8-A4EC-285CE8E4B3DB}" type="slidenum">
              <a:rPr lang="en-US" smtClean="0"/>
              <a:t>31</a:t>
            </a:fld>
            <a:endParaRPr lang="en-US"/>
          </a:p>
        </p:txBody>
      </p:sp>
    </p:spTree>
    <p:extLst>
      <p:ext uri="{BB962C8B-B14F-4D97-AF65-F5344CB8AC3E}">
        <p14:creationId xmlns:p14="http://schemas.microsoft.com/office/powerpoint/2010/main" val="303788311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Again, note that Approaches to Play</a:t>
            </a:r>
            <a:r>
              <a:rPr lang="en-US" baseline="0" dirty="0" smtClean="0"/>
              <a:t> and Learning Foundation 2 and Topic align with flexible thinking which is another vital executive function skill.</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32</a:t>
            </a:fld>
            <a:endParaRPr lang="en-US"/>
          </a:p>
        </p:txBody>
      </p:sp>
    </p:spTree>
    <p:extLst>
      <p:ext uri="{BB962C8B-B14F-4D97-AF65-F5344CB8AC3E}">
        <p14:creationId xmlns:p14="http://schemas.microsoft.com/office/powerpoint/2010/main" val="299149325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Approaches</a:t>
            </a:r>
            <a:r>
              <a:rPr lang="en-US" baseline="0" dirty="0" smtClean="0"/>
              <a:t> to Play and Learning </a:t>
            </a:r>
            <a:r>
              <a:rPr lang="en-US" dirty="0" smtClean="0"/>
              <a:t>Foundation 3 and Topic highlight how</a:t>
            </a:r>
            <a:r>
              <a:rPr lang="en-US" baseline="0" dirty="0" smtClean="0"/>
              <a:t> a</a:t>
            </a:r>
            <a:r>
              <a:rPr lang="en-US" dirty="0" smtClean="0"/>
              <a:t>ttention</a:t>
            </a:r>
            <a:r>
              <a:rPr lang="en-US" baseline="0" dirty="0" smtClean="0"/>
              <a:t> and persistence are essential as children will have the ability to focus on and complete tasks even if tasks become difficult for them.</a:t>
            </a:r>
          </a:p>
        </p:txBody>
      </p:sp>
      <p:sp>
        <p:nvSpPr>
          <p:cNvPr id="4" name="Slide Number Placeholder 3"/>
          <p:cNvSpPr>
            <a:spLocks noGrp="1"/>
          </p:cNvSpPr>
          <p:nvPr>
            <p:ph type="sldNum" sz="quarter" idx="10"/>
          </p:nvPr>
        </p:nvSpPr>
        <p:spPr/>
        <p:txBody>
          <a:bodyPr/>
          <a:lstStyle/>
          <a:p>
            <a:fld id="{04CD03FB-2BEC-49C8-A4EC-285CE8E4B3DB}" type="slidenum">
              <a:rPr lang="en-US" smtClean="0"/>
              <a:t>33</a:t>
            </a:fld>
            <a:endParaRPr lang="en-US"/>
          </a:p>
        </p:txBody>
      </p:sp>
    </p:spTree>
    <p:extLst>
      <p:ext uri="{BB962C8B-B14F-4D97-AF65-F5344CB8AC3E}">
        <p14:creationId xmlns:p14="http://schemas.microsoft.com/office/powerpoint/2010/main" val="27137211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And, lastly, Approaches to Play and Learning </a:t>
            </a:r>
            <a:r>
              <a:rPr lang="en-US" baseline="0" dirty="0" smtClean="0"/>
              <a:t>Foundation 4 and Topic discuss the skills a child will develop as we purposefully plan environments, activities, and materials for children to play alone and with their peers. </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34</a:t>
            </a:fld>
            <a:endParaRPr lang="en-US"/>
          </a:p>
        </p:txBody>
      </p:sp>
    </p:spTree>
    <p:extLst>
      <p:ext uri="{BB962C8B-B14F-4D97-AF65-F5344CB8AC3E}">
        <p14:creationId xmlns:p14="http://schemas.microsoft.com/office/powerpoint/2010/main" val="25640511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Turn to page 19 of the</a:t>
            </a:r>
            <a:r>
              <a:rPr lang="en-US" baseline="0" dirty="0" smtClean="0"/>
              <a:t> Foundations document. At the beginning of each developmental area, there is an introduction that provides the evidence base and perspective from where the Foundations that follow were developed. </a:t>
            </a:r>
          </a:p>
          <a:p>
            <a:pPr defTabSz="905787">
              <a:defRPr/>
            </a:pPr>
            <a:endParaRPr lang="en-US" baseline="0" dirty="0" smtClean="0"/>
          </a:p>
          <a:p>
            <a:pPr defTabSz="905787">
              <a:defRPr/>
            </a:pPr>
            <a:r>
              <a:rPr lang="en-US" dirty="0" smtClean="0"/>
              <a:t>As</a:t>
            </a:r>
            <a:r>
              <a:rPr lang="en-US" baseline="0" dirty="0" smtClean="0"/>
              <a:t> with Approaches to Play and Learning, the Foundations and Topics aligned to the Social Emotional area of development highlight the essential concepts and skills that, along with pre-academic skills, will improve child outcomes in academic achievement and life success.  As the introduction on page 19 states, “The importance of healthy social emotional development in the first five years cannot be overstated as this area emphasizes many skills that are essential for success in school and life.”</a:t>
            </a:r>
          </a:p>
          <a:p>
            <a:pPr defTabSz="905787">
              <a:defRPr/>
            </a:pPr>
            <a:endParaRPr lang="en-US" dirty="0" smtClean="0"/>
          </a:p>
          <a:p>
            <a:pPr defTabSz="905787">
              <a:defRPr/>
            </a:pPr>
            <a:r>
              <a:rPr lang="en-US" dirty="0" smtClean="0"/>
              <a:t>Realizing that this area of development does not always go smoothly</a:t>
            </a:r>
            <a:r>
              <a:rPr lang="en-US" baseline="0" dirty="0" smtClean="0"/>
              <a:t> due to any number of factors, we as early education and care providers have the responsibility to offer warm and safe environments where children can establish positive relationships with adults and peers.  The Foundations and Topics that follow provide you the framework you need to consider how to effectively support children to learn and practice the skills they need to establish that strong foundation in positive social and emotional development. </a:t>
            </a:r>
            <a:endParaRPr lang="en-US" dirty="0" smtClean="0"/>
          </a:p>
          <a:p>
            <a:pPr defTabSz="905787">
              <a:defRPr/>
            </a:pPr>
            <a:endParaRPr lang="en-US" dirty="0" smtClean="0"/>
          </a:p>
          <a:p>
            <a:pPr defTabSz="905787">
              <a:defRPr/>
            </a:pPr>
            <a:r>
              <a:rPr lang="en-US" baseline="0" dirty="0" smtClean="0"/>
              <a:t>You will notice in this section that there is no alignment to the Kindergarten standards.  At this time, there are no Kindergarten standards that reflect this area of development. </a:t>
            </a:r>
            <a:endParaRPr lang="en-US" dirty="0" smtClean="0"/>
          </a:p>
        </p:txBody>
      </p:sp>
      <p:sp>
        <p:nvSpPr>
          <p:cNvPr id="4" name="Slide Number Placeholder 3"/>
          <p:cNvSpPr>
            <a:spLocks noGrp="1"/>
          </p:cNvSpPr>
          <p:nvPr>
            <p:ph type="sldNum" sz="quarter" idx="10"/>
          </p:nvPr>
        </p:nvSpPr>
        <p:spPr/>
        <p:txBody>
          <a:bodyPr/>
          <a:lstStyle/>
          <a:p>
            <a:fld id="{04CD03FB-2BEC-49C8-A4EC-285CE8E4B3DB}" type="slidenum">
              <a:rPr lang="en-US" smtClean="0"/>
              <a:t>35</a:t>
            </a:fld>
            <a:endParaRPr lang="en-US"/>
          </a:p>
        </p:txBody>
      </p:sp>
    </p:spTree>
    <p:extLst>
      <p:ext uri="{BB962C8B-B14F-4D97-AF65-F5344CB8AC3E}">
        <p14:creationId xmlns:p14="http://schemas.microsoft.com/office/powerpoint/2010/main" val="332220780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are going to take a “Walk” through these Foundations and Topics.  I will designate a Foundation for each pair of you (</a:t>
            </a:r>
            <a:r>
              <a:rPr lang="en-US" i="1" dirty="0"/>
              <a:t>or small groups if you have a large number or individuals if you have a small number</a:t>
            </a:r>
            <a:r>
              <a:rPr lang="en-US" dirty="0"/>
              <a:t>) to “walk” through and review the Topics aligned with the Foundation and answer the questions on this slide.  Then, we will quickly share our thoughts as we review each Foundation together.</a:t>
            </a:r>
          </a:p>
          <a:p>
            <a:endParaRPr lang="en-US" dirty="0"/>
          </a:p>
          <a:p>
            <a:r>
              <a:rPr lang="en-US" i="1" dirty="0"/>
              <a:t>Note to trainers: You will assign each person, pair or small group a particular Foundation in this developmental area rather than everyone reviewing each one – there are 4 Foundations in this area.  Depending on your numbers, you may need to assign multiple groups to one Foundation.  Not every group should report out so keep a mental note and have different groups report out with each of the Foundations walks so that in the course of this section of the training everyone has the chance to report out at least one time</a:t>
            </a:r>
            <a:r>
              <a:rPr lang="en-US" i="1" dirty="0" smtClean="0"/>
              <a:t>.</a:t>
            </a:r>
          </a:p>
          <a:p>
            <a:endParaRPr lang="en-US" i="1" dirty="0" smtClean="0"/>
          </a:p>
          <a:p>
            <a:r>
              <a:rPr lang="en-US" i="1" dirty="0" smtClean="0"/>
              <a:t>You</a:t>
            </a:r>
            <a:r>
              <a:rPr lang="en-US" i="1" baseline="0" dirty="0" smtClean="0"/>
              <a:t> may want to consider making your own handout with these questions for the participants to write on.  Or, you can just leave this slide into the handouts of the PowerPoint so they have a visual as they take notes. </a:t>
            </a:r>
            <a:endParaRPr lang="en-US" i="1" dirty="0"/>
          </a:p>
          <a:p>
            <a:endParaRPr lang="en-US" i="1" dirty="0"/>
          </a:p>
          <a:p>
            <a:r>
              <a:rPr lang="en-US" i="1" dirty="0"/>
              <a:t>Time: </a:t>
            </a:r>
            <a:r>
              <a:rPr lang="en-US" i="1" dirty="0" smtClean="0"/>
              <a:t>7-8 </a:t>
            </a:r>
            <a:r>
              <a:rPr lang="en-US" i="1" dirty="0"/>
              <a:t>minutes</a:t>
            </a:r>
          </a:p>
          <a:p>
            <a:r>
              <a:rPr lang="en-US" i="1" baseline="0" dirty="0" smtClean="0">
                <a:latin typeface="Arial" pitchFamily="34" charset="0"/>
                <a:ea typeface="ＭＳ Ｐゴシック" pitchFamily="34" charset="-128"/>
              </a:rPr>
              <a:t>Materials / Handouts: Participants will need the Foundations and PowerPoint to take notes on</a:t>
            </a:r>
            <a:endParaRPr lang="en-US" i="1" dirty="0"/>
          </a:p>
        </p:txBody>
      </p:sp>
      <p:sp>
        <p:nvSpPr>
          <p:cNvPr id="4" name="Slide Number Placeholder 3"/>
          <p:cNvSpPr>
            <a:spLocks noGrp="1"/>
          </p:cNvSpPr>
          <p:nvPr>
            <p:ph type="sldNum" sz="quarter" idx="10"/>
          </p:nvPr>
        </p:nvSpPr>
        <p:spPr/>
        <p:txBody>
          <a:bodyPr/>
          <a:lstStyle/>
          <a:p>
            <a:fld id="{04CD03FB-2BEC-49C8-A4EC-285CE8E4B3DB}" type="slidenum">
              <a:rPr lang="en-US" smtClean="0"/>
              <a:t>36</a:t>
            </a:fld>
            <a:endParaRPr lang="en-US"/>
          </a:p>
        </p:txBody>
      </p:sp>
    </p:spTree>
    <p:extLst>
      <p:ext uri="{BB962C8B-B14F-4D97-AF65-F5344CB8AC3E}">
        <p14:creationId xmlns:p14="http://schemas.microsoft.com/office/powerpoint/2010/main" val="345959171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a:t>
            </a:r>
            <a:r>
              <a:rPr lang="en-US" baseline="0" dirty="0" smtClean="0"/>
              <a:t> we go through these Foundations and Topics, you will see the essential skills that we hope to observe in children as they have that positive social emotional development.  As you see, Social Emotional Foundation 1 and Topics focus on self-awareness, confidence, and identification and expression of emotions.</a:t>
            </a:r>
          </a:p>
          <a:p>
            <a:endParaRPr lang="en-US" baseline="0" dirty="0" smtClean="0"/>
          </a:p>
          <a:p>
            <a:pPr defTabSz="912540">
              <a:defRPr/>
            </a:pPr>
            <a:r>
              <a:rPr lang="en-US" i="1" baseline="0" dirty="0" smtClean="0"/>
              <a:t>Note to trainers: The notes on the Foundations and Topic slides are there in case you need some conversation starters.  The reporting out from the walk through should cover this as well.</a:t>
            </a:r>
          </a:p>
          <a:p>
            <a:endParaRPr lang="en-US" baseline="0" dirty="0" smtClean="0"/>
          </a:p>
        </p:txBody>
      </p:sp>
      <p:sp>
        <p:nvSpPr>
          <p:cNvPr id="4" name="Slide Number Placeholder 3"/>
          <p:cNvSpPr>
            <a:spLocks noGrp="1"/>
          </p:cNvSpPr>
          <p:nvPr>
            <p:ph type="sldNum" sz="quarter" idx="10"/>
          </p:nvPr>
        </p:nvSpPr>
        <p:spPr/>
        <p:txBody>
          <a:bodyPr/>
          <a:lstStyle/>
          <a:p>
            <a:fld id="{04CD03FB-2BEC-49C8-A4EC-285CE8E4B3DB}" type="slidenum">
              <a:rPr lang="en-US" smtClean="0"/>
              <a:t>37</a:t>
            </a:fld>
            <a:endParaRPr lang="en-US"/>
          </a:p>
        </p:txBody>
      </p:sp>
    </p:spTree>
    <p:extLst>
      <p:ext uri="{BB962C8B-B14F-4D97-AF65-F5344CB8AC3E}">
        <p14:creationId xmlns:p14="http://schemas.microsoft.com/office/powerpoint/2010/main" val="41924898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Social</a:t>
            </a:r>
            <a:r>
              <a:rPr lang="en-US" baseline="0" dirty="0" smtClean="0"/>
              <a:t> Emotional Foundation 2 and Topic then focus on concepts related to self-control.  We often expect that children instinctively have these skills however many do not and we must support them through gaining and practicing these skills.</a:t>
            </a:r>
          </a:p>
          <a:p>
            <a:endParaRPr lang="en-US" baseline="0" dirty="0" smtClean="0"/>
          </a:p>
          <a:p>
            <a:r>
              <a:rPr lang="en-US" i="1" baseline="0" dirty="0" smtClean="0"/>
              <a:t>Note to trainers: One preparer of this PowerPoint uses the following in challenging behavior workshops.  This just emphasizes that just telling a child to “be patient” or to “behave” doesn’t work for most…some just don’t know how and it is our responsibility to teach them and allow them safe space to practice.  You may choose whether or not you want to use this.</a:t>
            </a:r>
          </a:p>
          <a:p>
            <a:endParaRPr lang="en-US" sz="1100" dirty="0"/>
          </a:p>
          <a:p>
            <a:pPr marL="231165" indent="-231165" eaLnBrk="0" hangingPunct="0">
              <a:spcBef>
                <a:spcPct val="50000"/>
              </a:spcBef>
              <a:buClr>
                <a:srgbClr val="CC0000"/>
              </a:buClr>
              <a:buSzPct val="75000"/>
              <a:defRPr/>
            </a:pPr>
            <a:r>
              <a:rPr lang="en-US" sz="1100" dirty="0">
                <a:latin typeface="Arial" charset="0"/>
              </a:rPr>
              <a:t> “If a child doesn’t know how to read, </a:t>
            </a:r>
            <a:r>
              <a:rPr lang="en-US" sz="1100" i="1" dirty="0">
                <a:latin typeface="Arial" charset="0"/>
              </a:rPr>
              <a:t>we teach</a:t>
            </a:r>
            <a:r>
              <a:rPr lang="en-US" sz="1100" dirty="0">
                <a:latin typeface="Arial" charset="0"/>
              </a:rPr>
              <a:t>.</a:t>
            </a:r>
          </a:p>
          <a:p>
            <a:pPr marL="231165" indent="-231165" eaLnBrk="0" hangingPunct="0">
              <a:spcBef>
                <a:spcPct val="50000"/>
              </a:spcBef>
              <a:buClr>
                <a:srgbClr val="CC0000"/>
              </a:buClr>
              <a:buSzPct val="75000"/>
              <a:defRPr/>
            </a:pPr>
            <a:r>
              <a:rPr lang="en-US" sz="1100" dirty="0">
                <a:latin typeface="Arial" charset="0"/>
              </a:rPr>
              <a:t>      If a child doesn’t know how to swim, </a:t>
            </a:r>
            <a:r>
              <a:rPr lang="en-US" sz="1100" i="1" dirty="0">
                <a:latin typeface="Arial" charset="0"/>
              </a:rPr>
              <a:t>we teach</a:t>
            </a:r>
            <a:r>
              <a:rPr lang="en-US" sz="1100" dirty="0">
                <a:latin typeface="Arial" charset="0"/>
              </a:rPr>
              <a:t>.</a:t>
            </a:r>
          </a:p>
          <a:p>
            <a:pPr marL="231165" indent="-231165" eaLnBrk="0" hangingPunct="0">
              <a:spcBef>
                <a:spcPct val="50000"/>
              </a:spcBef>
              <a:buClr>
                <a:srgbClr val="CC0000"/>
              </a:buClr>
              <a:buSzPct val="75000"/>
              <a:defRPr/>
            </a:pPr>
            <a:r>
              <a:rPr lang="en-US" sz="1100" dirty="0">
                <a:latin typeface="Arial" charset="0"/>
              </a:rPr>
              <a:t>      If a child doesn’t know how to multiply, </a:t>
            </a:r>
            <a:r>
              <a:rPr lang="en-US" sz="1100" i="1" dirty="0">
                <a:latin typeface="Arial" charset="0"/>
              </a:rPr>
              <a:t>we teach</a:t>
            </a:r>
            <a:r>
              <a:rPr lang="en-US" sz="1100" dirty="0">
                <a:latin typeface="Arial" charset="0"/>
              </a:rPr>
              <a:t>.</a:t>
            </a:r>
          </a:p>
          <a:p>
            <a:pPr marL="231165" indent="-231165" eaLnBrk="0" hangingPunct="0">
              <a:spcBef>
                <a:spcPct val="50000"/>
              </a:spcBef>
              <a:buClr>
                <a:srgbClr val="CC0000"/>
              </a:buClr>
              <a:buSzPct val="75000"/>
              <a:defRPr/>
            </a:pPr>
            <a:r>
              <a:rPr lang="en-US" sz="1100" dirty="0">
                <a:latin typeface="Arial" charset="0"/>
              </a:rPr>
              <a:t>      If a child doesn’t know how to drive, </a:t>
            </a:r>
            <a:r>
              <a:rPr lang="en-US" sz="1100" i="1" dirty="0">
                <a:latin typeface="Arial" charset="0"/>
              </a:rPr>
              <a:t>we teach.</a:t>
            </a:r>
          </a:p>
          <a:p>
            <a:pPr marL="231165" indent="-231165" eaLnBrk="0" hangingPunct="0">
              <a:spcBef>
                <a:spcPct val="50000"/>
              </a:spcBef>
              <a:buClr>
                <a:srgbClr val="CC0000"/>
              </a:buClr>
              <a:buSzPct val="75000"/>
              <a:defRPr/>
            </a:pPr>
            <a:r>
              <a:rPr lang="en-US" sz="1100" dirty="0">
                <a:latin typeface="Arial" charset="0"/>
              </a:rPr>
              <a:t>      If a child doesn’t know how to behave,  </a:t>
            </a:r>
          </a:p>
          <a:p>
            <a:pPr marL="231165" indent="-231165" eaLnBrk="0" hangingPunct="0">
              <a:spcBef>
                <a:spcPct val="50000"/>
              </a:spcBef>
              <a:buClr>
                <a:srgbClr val="CC0000"/>
              </a:buClr>
              <a:buSzPct val="75000"/>
              <a:defRPr/>
            </a:pPr>
            <a:r>
              <a:rPr lang="en-US" sz="1100" i="1" dirty="0">
                <a:latin typeface="Arial" charset="0"/>
              </a:rPr>
              <a:t>        we……..... 	   …….teach?  	          ……punish?</a:t>
            </a:r>
          </a:p>
          <a:p>
            <a:pPr marL="231165" indent="-231165" eaLnBrk="0" hangingPunct="0">
              <a:spcBef>
                <a:spcPct val="50000"/>
              </a:spcBef>
              <a:buClr>
                <a:srgbClr val="CC0000"/>
              </a:buClr>
              <a:buSzPct val="75000"/>
              <a:defRPr/>
            </a:pPr>
            <a:r>
              <a:rPr lang="en-US" sz="1100" dirty="0">
                <a:latin typeface="Arial" charset="0"/>
              </a:rPr>
              <a:t>  Why can’t we finish the last sentence as automatically as we do the others?”</a:t>
            </a:r>
          </a:p>
          <a:p>
            <a:pPr marL="231165" indent="-231165" eaLnBrk="0" hangingPunct="0">
              <a:spcBef>
                <a:spcPct val="50000"/>
              </a:spcBef>
              <a:buClr>
                <a:srgbClr val="CC0000"/>
              </a:buClr>
              <a:buSzPct val="75000"/>
              <a:defRPr/>
            </a:pPr>
            <a:r>
              <a:rPr lang="en-US" sz="1100" dirty="0">
                <a:latin typeface="Arial" charset="0"/>
              </a:rPr>
              <a:t>-</a:t>
            </a:r>
            <a:r>
              <a:rPr lang="en-US" sz="1100" i="1" dirty="0">
                <a:effectLst>
                  <a:outerShdw blurRad="38100" dist="38100" dir="2700000" algn="tl">
                    <a:srgbClr val="C0C0C0"/>
                  </a:outerShdw>
                </a:effectLst>
                <a:latin typeface="NewsGoth BT" pitchFamily="34" charset="0"/>
              </a:rPr>
              <a:t>Tom </a:t>
            </a:r>
            <a:r>
              <a:rPr lang="en-US" sz="1100" i="1" dirty="0" err="1">
                <a:effectLst>
                  <a:outerShdw blurRad="38100" dist="38100" dir="2700000" algn="tl">
                    <a:srgbClr val="C0C0C0"/>
                  </a:outerShdw>
                </a:effectLst>
                <a:latin typeface="NewsGoth BT" pitchFamily="34" charset="0"/>
              </a:rPr>
              <a:t>Herner</a:t>
            </a:r>
            <a:r>
              <a:rPr lang="en-US" sz="1100" i="1" dirty="0">
                <a:effectLst>
                  <a:outerShdw blurRad="38100" dist="38100" dir="2700000" algn="tl">
                    <a:srgbClr val="C0C0C0"/>
                  </a:outerShdw>
                </a:effectLst>
                <a:latin typeface="NewsGoth BT" pitchFamily="34" charset="0"/>
              </a:rPr>
              <a:t> (NASDE President ) Counterpoint 1998, p.2)</a:t>
            </a:r>
            <a:endParaRPr lang="en-US" sz="1100" dirty="0"/>
          </a:p>
        </p:txBody>
      </p:sp>
      <p:sp>
        <p:nvSpPr>
          <p:cNvPr id="4" name="Slide Number Placeholder 3"/>
          <p:cNvSpPr>
            <a:spLocks noGrp="1"/>
          </p:cNvSpPr>
          <p:nvPr>
            <p:ph type="sldNum" sz="quarter" idx="10"/>
          </p:nvPr>
        </p:nvSpPr>
        <p:spPr/>
        <p:txBody>
          <a:bodyPr/>
          <a:lstStyle/>
          <a:p>
            <a:fld id="{04CD03FB-2BEC-49C8-A4EC-285CE8E4B3DB}" type="slidenum">
              <a:rPr lang="en-US" smtClean="0"/>
              <a:t>38</a:t>
            </a:fld>
            <a:endParaRPr lang="en-US"/>
          </a:p>
        </p:txBody>
      </p:sp>
    </p:spTree>
    <p:extLst>
      <p:ext uri="{BB962C8B-B14F-4D97-AF65-F5344CB8AC3E}">
        <p14:creationId xmlns:p14="http://schemas.microsoft.com/office/powerpoint/2010/main" val="157302092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Social Emotional Foundation 3</a:t>
            </a:r>
            <a:r>
              <a:rPr lang="en-US" baseline="0" dirty="0" smtClean="0"/>
              <a:t> and Topic offer us a framework for how to support children to develop the skills they need to effectively and independently recognize and resolve conflict.</a:t>
            </a:r>
          </a:p>
          <a:p>
            <a:endParaRPr lang="en-US" baseline="0" dirty="0" smtClean="0"/>
          </a:p>
          <a:p>
            <a:r>
              <a:rPr lang="en-US" dirty="0" smtClean="0"/>
              <a:t>The last Foundation, Social</a:t>
            </a:r>
            <a:r>
              <a:rPr lang="en-US" baseline="0" dirty="0" smtClean="0"/>
              <a:t> Emotional Foundation 4 and </a:t>
            </a:r>
            <a:r>
              <a:rPr lang="en-US" dirty="0" smtClean="0"/>
              <a:t>Topic highlight</a:t>
            </a:r>
            <a:r>
              <a:rPr lang="en-US" baseline="0" dirty="0" smtClean="0"/>
              <a:t> the necessity of strong relationships.  Through our purposefully planned environment, our interactions with the children and other adults, and supporting the children’s interactions with peers and adults, we will see the progressive development of the vital skills necessary to show positive social development and engagement with others.</a:t>
            </a:r>
          </a:p>
        </p:txBody>
      </p:sp>
      <p:sp>
        <p:nvSpPr>
          <p:cNvPr id="4" name="Slide Number Placeholder 3"/>
          <p:cNvSpPr>
            <a:spLocks noGrp="1"/>
          </p:cNvSpPr>
          <p:nvPr>
            <p:ph type="sldNum" sz="quarter" idx="10"/>
          </p:nvPr>
        </p:nvSpPr>
        <p:spPr/>
        <p:txBody>
          <a:bodyPr/>
          <a:lstStyle/>
          <a:p>
            <a:fld id="{04CD03FB-2BEC-49C8-A4EC-285CE8E4B3DB}" type="slidenum">
              <a:rPr lang="en-US" smtClean="0"/>
              <a:t>39</a:t>
            </a:fld>
            <a:endParaRPr lang="en-US"/>
          </a:p>
        </p:txBody>
      </p:sp>
    </p:spTree>
    <p:extLst>
      <p:ext uri="{BB962C8B-B14F-4D97-AF65-F5344CB8AC3E}">
        <p14:creationId xmlns:p14="http://schemas.microsoft.com/office/powerpoint/2010/main" val="36468659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sz="1100" dirty="0" smtClean="0">
                <a:latin typeface="Arial" pitchFamily="34" charset="0"/>
                <a:ea typeface="ＭＳ Ｐゴシック" pitchFamily="34" charset="-128"/>
              </a:rPr>
              <a:t>This is our purpose and ultimately our agenda</a:t>
            </a:r>
            <a:r>
              <a:rPr lang="en-US" sz="1100" baseline="0" dirty="0" smtClean="0">
                <a:latin typeface="Arial" pitchFamily="34" charset="0"/>
                <a:ea typeface="ＭＳ Ｐゴシック" pitchFamily="34" charset="-128"/>
              </a:rPr>
              <a:t> for this workshop.  Before we get started, however, let’s talk about what you know and want to know about child learning and the Foundations.  Take just a few moments and think about what you already know about the way children learn and about the Foundations.  Then think about what you would like to be sure you walk out of this training with.</a:t>
            </a:r>
          </a:p>
          <a:p>
            <a:pPr eaLnBrk="1" hangingPunct="1"/>
            <a:endParaRPr lang="en-US" sz="1100" i="1" baseline="0" dirty="0" smtClean="0">
              <a:latin typeface="Arial" pitchFamily="34" charset="0"/>
              <a:ea typeface="ＭＳ Ｐゴシック" pitchFamily="34" charset="-128"/>
            </a:endParaRPr>
          </a:p>
          <a:p>
            <a:pPr eaLnBrk="1" hangingPunct="1"/>
            <a:r>
              <a:rPr lang="en-US" sz="1100" i="1" baseline="0" dirty="0" smtClean="0">
                <a:latin typeface="Arial" pitchFamily="34" charset="0"/>
                <a:ea typeface="ＭＳ Ｐゴシック" pitchFamily="34" charset="-128"/>
              </a:rPr>
              <a:t>Note to trainers: Set up the KWL chart…three columns, the first with the K (what they already know), middle with W (what they want to learn), and the last with L ( for when you revisit at the end  of the training to document what they learned).  Give participants just a minute or two to think and maybe chat quickly with their neighbor.</a:t>
            </a:r>
            <a:endParaRPr lang="en-US" sz="1100" i="0" baseline="0" dirty="0" smtClean="0">
              <a:latin typeface="Arial" pitchFamily="34" charset="0"/>
              <a:ea typeface="ＭＳ Ｐゴシック" pitchFamily="34" charset="-128"/>
            </a:endParaRPr>
          </a:p>
          <a:p>
            <a:pPr eaLnBrk="1" hangingPunct="1"/>
            <a:endParaRPr lang="en-US" sz="1100" i="0" baseline="0" dirty="0" smtClean="0">
              <a:latin typeface="Arial" pitchFamily="34" charset="0"/>
              <a:ea typeface="ＭＳ Ｐゴシック" pitchFamily="34" charset="-128"/>
            </a:endParaRPr>
          </a:p>
          <a:p>
            <a:pPr eaLnBrk="1" hangingPunct="1"/>
            <a:r>
              <a:rPr lang="en-US" sz="1100" baseline="0" dirty="0" smtClean="0">
                <a:latin typeface="Arial" pitchFamily="34" charset="0"/>
                <a:ea typeface="ＭＳ Ｐゴシック" pitchFamily="34" charset="-128"/>
              </a:rPr>
              <a:t>Now, tell me what you already know about child learning and the Foundations.  </a:t>
            </a:r>
            <a:r>
              <a:rPr lang="en-US" sz="1100" i="1" baseline="0" dirty="0" smtClean="0">
                <a:latin typeface="Arial" pitchFamily="34" charset="0"/>
                <a:ea typeface="ＭＳ Ｐゴシック" pitchFamily="34" charset="-128"/>
              </a:rPr>
              <a:t>Write some of their comments in the K column on the chart.  </a:t>
            </a:r>
            <a:r>
              <a:rPr lang="en-US" sz="1100" i="0" baseline="0" dirty="0" smtClean="0">
                <a:latin typeface="Arial" pitchFamily="34" charset="0"/>
                <a:ea typeface="ＭＳ Ｐゴシック" pitchFamily="34" charset="-128"/>
              </a:rPr>
              <a:t> Now, tell me </a:t>
            </a:r>
            <a:r>
              <a:rPr lang="en-US" sz="1100" baseline="0" dirty="0" smtClean="0">
                <a:latin typeface="Arial" pitchFamily="34" charset="0"/>
                <a:ea typeface="ＭＳ Ｐゴシック" pitchFamily="34" charset="-128"/>
              </a:rPr>
              <a:t>want you want to be sure to know at the end of this training.  </a:t>
            </a:r>
            <a:r>
              <a:rPr lang="en-US" sz="1100" i="1" baseline="0" dirty="0" smtClean="0">
                <a:latin typeface="Arial" pitchFamily="34" charset="0"/>
                <a:ea typeface="ＭＳ Ｐゴシック" pitchFamily="34" charset="-128"/>
              </a:rPr>
              <a:t>Write some of their comments in the W column on the chart.</a:t>
            </a:r>
            <a:endParaRPr lang="en-US" sz="1100" baseline="0" dirty="0" smtClean="0">
              <a:latin typeface="Arial" pitchFamily="34" charset="0"/>
              <a:ea typeface="ＭＳ Ｐゴシック" pitchFamily="34" charset="-128"/>
            </a:endParaRPr>
          </a:p>
          <a:p>
            <a:pPr eaLnBrk="1" hangingPunct="1"/>
            <a:endParaRPr lang="en-US" sz="1100" baseline="0" dirty="0" smtClean="0">
              <a:latin typeface="Arial" pitchFamily="34" charset="0"/>
              <a:ea typeface="ＭＳ Ｐゴシック" pitchFamily="34" charset="-128"/>
            </a:endParaRPr>
          </a:p>
          <a:p>
            <a:pPr eaLnBrk="1" hangingPunct="1"/>
            <a:r>
              <a:rPr lang="en-US" sz="1100" baseline="0" dirty="0" smtClean="0">
                <a:latin typeface="Arial" pitchFamily="34" charset="0"/>
                <a:ea typeface="ＭＳ Ｐゴシック" pitchFamily="34" charset="-128"/>
              </a:rPr>
              <a:t> We will be sure to revisit this at the end of the training to make certain we met your needs in this training.</a:t>
            </a:r>
          </a:p>
          <a:p>
            <a:pPr eaLnBrk="1" hangingPunct="1"/>
            <a:endParaRPr lang="en-US" sz="1100" i="1" baseline="0" dirty="0" smtClean="0">
              <a:latin typeface="Arial" pitchFamily="34" charset="0"/>
              <a:ea typeface="ＭＳ Ｐゴシック" pitchFamily="34" charset="-128"/>
            </a:endParaRPr>
          </a:p>
          <a:p>
            <a:pPr eaLnBrk="1" hangingPunct="1"/>
            <a:r>
              <a:rPr lang="en-US" sz="1100" i="1" baseline="0" dirty="0" smtClean="0">
                <a:latin typeface="Arial" pitchFamily="34" charset="0"/>
                <a:ea typeface="ＭＳ Ｐゴシック" pitchFamily="34" charset="-128"/>
              </a:rPr>
              <a:t>Note to trainers:  As participants report out, be sure to write what they say on chart paper and leave it out where all can see.</a:t>
            </a:r>
            <a:endParaRPr lang="en-US" sz="1100" i="0" baseline="0" dirty="0" smtClean="0">
              <a:latin typeface="Arial" pitchFamily="34" charset="0"/>
              <a:ea typeface="ＭＳ Ｐゴシック" pitchFamily="34" charset="-128"/>
            </a:endParaRPr>
          </a:p>
          <a:p>
            <a:pPr eaLnBrk="1" hangingPunct="1"/>
            <a:endParaRPr lang="en-US" sz="1100" i="0" baseline="0" dirty="0" smtClean="0">
              <a:latin typeface="Arial" pitchFamily="34" charset="0"/>
              <a:ea typeface="ＭＳ Ｐゴシック" pitchFamily="34" charset="-128"/>
            </a:endParaRPr>
          </a:p>
          <a:p>
            <a:pPr eaLnBrk="1" hangingPunct="1"/>
            <a:r>
              <a:rPr lang="en-US" sz="1100" i="1" baseline="0" dirty="0" smtClean="0">
                <a:latin typeface="Arial" pitchFamily="34" charset="0"/>
                <a:ea typeface="ＭＳ Ｐゴシック" pitchFamily="34" charset="-128"/>
              </a:rPr>
              <a:t>Time: 5 minutes</a:t>
            </a:r>
          </a:p>
          <a:p>
            <a:pPr eaLnBrk="1" hangingPunct="1"/>
            <a:r>
              <a:rPr lang="en-US" sz="1100" i="1" baseline="0" dirty="0" smtClean="0">
                <a:latin typeface="Arial" pitchFamily="34" charset="0"/>
                <a:ea typeface="ＭＳ Ｐゴシック" pitchFamily="34" charset="-128"/>
              </a:rPr>
              <a:t>Materials / Handouts: You will need chart paper and markers </a:t>
            </a:r>
            <a:endParaRPr lang="en-US" sz="1100" i="1" dirty="0" smtClean="0">
              <a:latin typeface="Arial" pitchFamily="34" charset="0"/>
              <a:ea typeface="ＭＳ Ｐゴシック" pitchFamily="34" charset="-128"/>
            </a:endParaRPr>
          </a:p>
        </p:txBody>
      </p:sp>
      <p:sp>
        <p:nvSpPr>
          <p:cNvPr id="6861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Gill Sans MT" pitchFamily="34" charset="0"/>
                <a:ea typeface="ＭＳ Ｐゴシック" pitchFamily="34" charset="-128"/>
              </a:defRPr>
            </a:lvl1pPr>
            <a:lvl2pPr marL="741358" indent="-285138" eaLnBrk="0" hangingPunct="0">
              <a:defRPr sz="2400">
                <a:solidFill>
                  <a:schemeClr val="tx1"/>
                </a:solidFill>
                <a:latin typeface="Gill Sans MT" pitchFamily="34" charset="0"/>
                <a:ea typeface="ＭＳ Ｐゴシック" pitchFamily="34" charset="-128"/>
              </a:defRPr>
            </a:lvl2pPr>
            <a:lvl3pPr marL="1140551" indent="-228111" eaLnBrk="0" hangingPunct="0">
              <a:defRPr sz="2400">
                <a:solidFill>
                  <a:schemeClr val="tx1"/>
                </a:solidFill>
                <a:latin typeface="Gill Sans MT" pitchFamily="34" charset="0"/>
                <a:ea typeface="ＭＳ Ｐゴシック" pitchFamily="34" charset="-128"/>
              </a:defRPr>
            </a:lvl3pPr>
            <a:lvl4pPr marL="1596770" indent="-228111" eaLnBrk="0" hangingPunct="0">
              <a:defRPr sz="2400">
                <a:solidFill>
                  <a:schemeClr val="tx1"/>
                </a:solidFill>
                <a:latin typeface="Gill Sans MT" pitchFamily="34" charset="0"/>
                <a:ea typeface="ＭＳ Ｐゴシック" pitchFamily="34" charset="-128"/>
              </a:defRPr>
            </a:lvl4pPr>
            <a:lvl5pPr marL="2052991" indent="-228111" eaLnBrk="0" hangingPunct="0">
              <a:defRPr sz="2400">
                <a:solidFill>
                  <a:schemeClr val="tx1"/>
                </a:solidFill>
                <a:latin typeface="Gill Sans MT" pitchFamily="34" charset="0"/>
                <a:ea typeface="ＭＳ Ｐゴシック" pitchFamily="34" charset="-128"/>
              </a:defRPr>
            </a:lvl5pPr>
            <a:lvl6pPr marL="2509210" indent="-228111" eaLnBrk="0" fontAlgn="base" hangingPunct="0">
              <a:spcBef>
                <a:spcPct val="20000"/>
              </a:spcBef>
              <a:spcAft>
                <a:spcPct val="0"/>
              </a:spcAft>
              <a:defRPr sz="2400">
                <a:solidFill>
                  <a:schemeClr val="tx1"/>
                </a:solidFill>
                <a:latin typeface="Gill Sans MT" pitchFamily="34" charset="0"/>
                <a:ea typeface="ＭＳ Ｐゴシック" pitchFamily="34" charset="-128"/>
              </a:defRPr>
            </a:lvl6pPr>
            <a:lvl7pPr marL="2965430" indent="-228111" eaLnBrk="0" fontAlgn="base" hangingPunct="0">
              <a:spcBef>
                <a:spcPct val="20000"/>
              </a:spcBef>
              <a:spcAft>
                <a:spcPct val="0"/>
              </a:spcAft>
              <a:defRPr sz="2400">
                <a:solidFill>
                  <a:schemeClr val="tx1"/>
                </a:solidFill>
                <a:latin typeface="Gill Sans MT" pitchFamily="34" charset="0"/>
                <a:ea typeface="ＭＳ Ｐゴシック" pitchFamily="34" charset="-128"/>
              </a:defRPr>
            </a:lvl7pPr>
            <a:lvl8pPr marL="3421651" indent="-228111" eaLnBrk="0" fontAlgn="base" hangingPunct="0">
              <a:spcBef>
                <a:spcPct val="20000"/>
              </a:spcBef>
              <a:spcAft>
                <a:spcPct val="0"/>
              </a:spcAft>
              <a:defRPr sz="2400">
                <a:solidFill>
                  <a:schemeClr val="tx1"/>
                </a:solidFill>
                <a:latin typeface="Gill Sans MT" pitchFamily="34" charset="0"/>
                <a:ea typeface="ＭＳ Ｐゴシック" pitchFamily="34" charset="-128"/>
              </a:defRPr>
            </a:lvl8pPr>
            <a:lvl9pPr marL="3877870" indent="-228111" eaLnBrk="0" fontAlgn="base" hangingPunct="0">
              <a:spcBef>
                <a:spcPct val="20000"/>
              </a:spcBef>
              <a:spcAft>
                <a:spcPct val="0"/>
              </a:spcAft>
              <a:defRPr sz="2400">
                <a:solidFill>
                  <a:schemeClr val="tx1"/>
                </a:solidFill>
                <a:latin typeface="Gill Sans MT" pitchFamily="34" charset="0"/>
                <a:ea typeface="ＭＳ Ｐゴシック" pitchFamily="34" charset="-128"/>
              </a:defRPr>
            </a:lvl9pPr>
          </a:lstStyle>
          <a:p>
            <a:fld id="{8B9F1A17-00EA-432B-8F83-CECD6DA060C2}" type="slidenum">
              <a:rPr lang="en-US" sz="1200">
                <a:latin typeface="Arial" pitchFamily="34" charset="0"/>
              </a:rPr>
              <a:pPr/>
              <a:t>4</a:t>
            </a:fld>
            <a:endParaRPr lang="en-US" sz="1200">
              <a:latin typeface="Arial" pitchFamily="34" charset="0"/>
            </a:endParaRPr>
          </a:p>
        </p:txBody>
      </p:sp>
    </p:spTree>
    <p:extLst>
      <p:ext uri="{BB962C8B-B14F-4D97-AF65-F5344CB8AC3E}">
        <p14:creationId xmlns:p14="http://schemas.microsoft.com/office/powerpoint/2010/main" val="130733320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the next</a:t>
            </a:r>
            <a:r>
              <a:rPr lang="en-US" baseline="0" dirty="0" smtClean="0"/>
              <a:t> 6 developmental areas and their standards, we will take a group walk to continue to learn about the Foundations and Topics.</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40</a:t>
            </a:fld>
            <a:endParaRPr lang="en-US"/>
          </a:p>
        </p:txBody>
      </p:sp>
    </p:spTree>
    <p:extLst>
      <p:ext uri="{BB962C8B-B14F-4D97-AF65-F5344CB8AC3E}">
        <p14:creationId xmlns:p14="http://schemas.microsoft.com/office/powerpoint/2010/main" val="402315316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Note to trainers: Divide</a:t>
            </a:r>
            <a:r>
              <a:rPr lang="en-US" i="1" baseline="0" dirty="0" smtClean="0"/>
              <a:t> the full group into three smaller ones and assign one of the developmental areas to each of them to review.  You may have more than three groups if your full group is large and could manage six, nine or twelve small groups.  Then, assign multiple small groups to an area.</a:t>
            </a:r>
            <a:endParaRPr lang="en-US" i="1" dirty="0" smtClean="0"/>
          </a:p>
          <a:p>
            <a:endParaRPr lang="en-US" dirty="0" smtClean="0"/>
          </a:p>
          <a:p>
            <a:r>
              <a:rPr lang="en-US" dirty="0" smtClean="0"/>
              <a:t>In your group,</a:t>
            </a:r>
            <a:r>
              <a:rPr lang="en-US" baseline="0" dirty="0" smtClean="0"/>
              <a:t> discuss the two questions on the next slide for the area that you are assigned.  Look at the Foundations and Topics to be able to answer the questions.  </a:t>
            </a:r>
          </a:p>
          <a:p>
            <a:endParaRPr lang="en-US" baseline="0" dirty="0" smtClean="0"/>
          </a:p>
          <a:p>
            <a:r>
              <a:rPr lang="en-US" i="1" baseline="0" dirty="0" smtClean="0">
                <a:latin typeface="Arial" pitchFamily="34" charset="0"/>
                <a:ea typeface="ＭＳ Ｐゴシック" pitchFamily="34" charset="-128"/>
              </a:rPr>
              <a:t>Time: 7-8 minutes</a:t>
            </a:r>
          </a:p>
          <a:p>
            <a:r>
              <a:rPr lang="en-US" i="1" baseline="0" dirty="0" smtClean="0">
                <a:latin typeface="Arial" pitchFamily="34" charset="0"/>
                <a:ea typeface="ＭＳ Ｐゴシック" pitchFamily="34" charset="-128"/>
              </a:rPr>
              <a:t>Materials / Handouts: Participants will need the Foundations and PowerPoint to take notes on</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41</a:t>
            </a:fld>
            <a:endParaRPr lang="en-US"/>
          </a:p>
        </p:txBody>
      </p:sp>
    </p:spTree>
    <p:extLst>
      <p:ext uri="{BB962C8B-B14F-4D97-AF65-F5344CB8AC3E}">
        <p14:creationId xmlns:p14="http://schemas.microsoft.com/office/powerpoint/2010/main" val="14294802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2540" rtl="0" eaLnBrk="1" fontAlgn="auto" latinLnBrk="0" hangingPunct="1">
              <a:lnSpc>
                <a:spcPct val="100000"/>
              </a:lnSpc>
              <a:spcBef>
                <a:spcPts val="0"/>
              </a:spcBef>
              <a:spcAft>
                <a:spcPts val="0"/>
              </a:spcAft>
              <a:buClrTx/>
              <a:buSzTx/>
              <a:buFontTx/>
              <a:buNone/>
              <a:tabLst/>
              <a:defRPr/>
            </a:pPr>
            <a:r>
              <a:rPr lang="en-US" i="1" dirty="0" smtClean="0"/>
              <a:t>Note to</a:t>
            </a:r>
            <a:r>
              <a:rPr lang="en-US" i="1" baseline="0" dirty="0" smtClean="0"/>
              <a:t> trainers: </a:t>
            </a:r>
            <a:r>
              <a:rPr lang="en-US" i="1" dirty="0" smtClean="0"/>
              <a:t>You</a:t>
            </a:r>
            <a:r>
              <a:rPr lang="en-US" i="1" baseline="0" dirty="0" smtClean="0"/>
              <a:t> may want to consider making your own handout with these questions for the participants to write on.  Or, you can just leave this slide into the handouts of the PowerPoint so they have a visual as they take notes. </a:t>
            </a:r>
            <a:endParaRPr lang="en-US" i="1" dirty="0" smtClean="0"/>
          </a:p>
          <a:p>
            <a:pPr defTabSz="912540">
              <a:defRPr/>
            </a:pPr>
            <a:endParaRPr lang="en-US" i="1" dirty="0"/>
          </a:p>
        </p:txBody>
      </p:sp>
      <p:sp>
        <p:nvSpPr>
          <p:cNvPr id="4" name="Slide Number Placeholder 3"/>
          <p:cNvSpPr>
            <a:spLocks noGrp="1"/>
          </p:cNvSpPr>
          <p:nvPr>
            <p:ph type="sldNum" sz="quarter" idx="10"/>
          </p:nvPr>
        </p:nvSpPr>
        <p:spPr/>
        <p:txBody>
          <a:bodyPr/>
          <a:lstStyle/>
          <a:p>
            <a:fld id="{04CD03FB-2BEC-49C8-A4EC-285CE8E4B3DB}" type="slidenum">
              <a:rPr lang="en-US" smtClean="0"/>
              <a:t>42</a:t>
            </a:fld>
            <a:endParaRPr lang="en-US"/>
          </a:p>
        </p:txBody>
      </p:sp>
    </p:spTree>
    <p:extLst>
      <p:ext uri="{BB962C8B-B14F-4D97-AF65-F5344CB8AC3E}">
        <p14:creationId xmlns:p14="http://schemas.microsoft.com/office/powerpoint/2010/main" val="345959171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CD03FB-2BEC-49C8-A4EC-285CE8E4B3DB}" type="slidenum">
              <a:rPr lang="en-US" smtClean="0"/>
              <a:t>43</a:t>
            </a:fld>
            <a:endParaRPr lang="en-US"/>
          </a:p>
        </p:txBody>
      </p:sp>
    </p:spTree>
    <p:extLst>
      <p:ext uri="{BB962C8B-B14F-4D97-AF65-F5344CB8AC3E}">
        <p14:creationId xmlns:p14="http://schemas.microsoft.com/office/powerpoint/2010/main" val="196932645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 6-7 minutes</a:t>
            </a:r>
          </a:p>
          <a:p>
            <a:r>
              <a:rPr lang="en-US" i="1" dirty="0" smtClean="0"/>
              <a:t>Note to trainers: Be</a:t>
            </a:r>
            <a:r>
              <a:rPr lang="en-US" i="1" baseline="0" dirty="0" smtClean="0"/>
              <a:t> certain that the groups all have representation from each developmental area: English Language Arts, Mathematics, and Science.</a:t>
            </a:r>
            <a:endParaRPr lang="en-US" i="1" dirty="0"/>
          </a:p>
        </p:txBody>
      </p:sp>
      <p:sp>
        <p:nvSpPr>
          <p:cNvPr id="4" name="Slide Number Placeholder 3"/>
          <p:cNvSpPr>
            <a:spLocks noGrp="1"/>
          </p:cNvSpPr>
          <p:nvPr>
            <p:ph type="sldNum" sz="quarter" idx="10"/>
          </p:nvPr>
        </p:nvSpPr>
        <p:spPr/>
        <p:txBody>
          <a:bodyPr/>
          <a:lstStyle/>
          <a:p>
            <a:fld id="{04CD03FB-2BEC-49C8-A4EC-285CE8E4B3DB}" type="slidenum">
              <a:rPr lang="en-US" smtClean="0"/>
              <a:t>44</a:t>
            </a:fld>
            <a:endParaRPr lang="en-US"/>
          </a:p>
        </p:txBody>
      </p:sp>
    </p:spTree>
    <p:extLst>
      <p:ext uri="{BB962C8B-B14F-4D97-AF65-F5344CB8AC3E}">
        <p14:creationId xmlns:p14="http://schemas.microsoft.com/office/powerpoint/2010/main" val="344240513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i="1" dirty="0" smtClean="0"/>
              <a:t>Note to trainers: Divide</a:t>
            </a:r>
            <a:r>
              <a:rPr lang="en-US" i="1" baseline="0" dirty="0" smtClean="0"/>
              <a:t> the full group into three smaller ones and assign one of the developmental areas to each of them to review.  You may have more than three groups if your full group is large and could manage six, nine or twelve small groups.  Then, assign multiple small groups to an area.</a:t>
            </a:r>
            <a:endParaRPr lang="en-US" i="1" dirty="0" smtClean="0"/>
          </a:p>
          <a:p>
            <a:endParaRPr lang="en-US" dirty="0" smtClean="0"/>
          </a:p>
          <a:p>
            <a:r>
              <a:rPr lang="en-US" dirty="0" smtClean="0"/>
              <a:t>In your group,</a:t>
            </a:r>
            <a:r>
              <a:rPr lang="en-US" baseline="0" dirty="0" smtClean="0"/>
              <a:t> discuss the two questions on the next slide for the area that you are assigned.  Look at the Foundations and Topics to be able to answer the questions.  </a:t>
            </a:r>
          </a:p>
          <a:p>
            <a:endParaRPr lang="en-US" dirty="0" smtClean="0"/>
          </a:p>
          <a:p>
            <a:r>
              <a:rPr lang="en-US" i="1" baseline="0" dirty="0" smtClean="0">
                <a:latin typeface="Arial" pitchFamily="34" charset="0"/>
                <a:ea typeface="ＭＳ Ｐゴシック" pitchFamily="34" charset="-128"/>
              </a:rPr>
              <a:t>Time: 7-8 minutes</a:t>
            </a:r>
          </a:p>
          <a:p>
            <a:r>
              <a:rPr lang="en-US" i="1" baseline="0" dirty="0" smtClean="0">
                <a:latin typeface="Arial" pitchFamily="34" charset="0"/>
                <a:ea typeface="ＭＳ Ｐゴシック" pitchFamily="34" charset="-128"/>
              </a:rPr>
              <a:t>Materials / Handouts: Participants will need the Foundations and PowerPoint to take notes on</a:t>
            </a:r>
            <a:endParaRPr lang="en-US" dirty="0" smtClean="0"/>
          </a:p>
          <a:p>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45</a:t>
            </a:fld>
            <a:endParaRPr lang="en-US"/>
          </a:p>
        </p:txBody>
      </p:sp>
    </p:spTree>
    <p:extLst>
      <p:ext uri="{BB962C8B-B14F-4D97-AF65-F5344CB8AC3E}">
        <p14:creationId xmlns:p14="http://schemas.microsoft.com/office/powerpoint/2010/main" val="652744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2540" rtl="0" eaLnBrk="1" fontAlgn="auto" latinLnBrk="0" hangingPunct="1">
              <a:lnSpc>
                <a:spcPct val="100000"/>
              </a:lnSpc>
              <a:spcBef>
                <a:spcPts val="0"/>
              </a:spcBef>
              <a:spcAft>
                <a:spcPts val="0"/>
              </a:spcAft>
              <a:buClrTx/>
              <a:buSzTx/>
              <a:buFontTx/>
              <a:buNone/>
              <a:tabLst/>
              <a:defRPr/>
            </a:pPr>
            <a:r>
              <a:rPr lang="en-US" i="1" dirty="0" smtClean="0"/>
              <a:t>Note to</a:t>
            </a:r>
            <a:r>
              <a:rPr lang="en-US" i="1" baseline="0" dirty="0" smtClean="0"/>
              <a:t> trainers: </a:t>
            </a:r>
            <a:r>
              <a:rPr lang="en-US" i="1" dirty="0" smtClean="0"/>
              <a:t>You</a:t>
            </a:r>
            <a:r>
              <a:rPr lang="en-US" i="1" baseline="0" dirty="0" smtClean="0"/>
              <a:t> may want to consider making your own handout with these questions for the participants to write on.  Or, you can just leave this slide into the handouts of the PowerPoint so they have a visual as they take notes. </a:t>
            </a:r>
            <a:endParaRPr lang="en-US" i="1" dirty="0" smtClean="0"/>
          </a:p>
          <a:p>
            <a:pPr defTabSz="912540">
              <a:defRPr/>
            </a:pPr>
            <a:endParaRPr lang="en-US" i="1" dirty="0"/>
          </a:p>
        </p:txBody>
      </p:sp>
      <p:sp>
        <p:nvSpPr>
          <p:cNvPr id="4" name="Slide Number Placeholder 3"/>
          <p:cNvSpPr>
            <a:spLocks noGrp="1"/>
          </p:cNvSpPr>
          <p:nvPr>
            <p:ph type="sldNum" sz="quarter" idx="10"/>
          </p:nvPr>
        </p:nvSpPr>
        <p:spPr/>
        <p:txBody>
          <a:bodyPr/>
          <a:lstStyle/>
          <a:p>
            <a:fld id="{04CD03FB-2BEC-49C8-A4EC-285CE8E4B3DB}" type="slidenum">
              <a:rPr lang="en-US" smtClean="0"/>
              <a:t>46</a:t>
            </a:fld>
            <a:endParaRPr lang="en-US"/>
          </a:p>
        </p:txBody>
      </p:sp>
    </p:spTree>
    <p:extLst>
      <p:ext uri="{BB962C8B-B14F-4D97-AF65-F5344CB8AC3E}">
        <p14:creationId xmlns:p14="http://schemas.microsoft.com/office/powerpoint/2010/main" val="345959171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CD03FB-2BEC-49C8-A4EC-285CE8E4B3DB}" type="slidenum">
              <a:rPr lang="en-US" smtClean="0"/>
              <a:t>47</a:t>
            </a:fld>
            <a:endParaRPr lang="en-US"/>
          </a:p>
        </p:txBody>
      </p:sp>
    </p:spTree>
    <p:extLst>
      <p:ext uri="{BB962C8B-B14F-4D97-AF65-F5344CB8AC3E}">
        <p14:creationId xmlns:p14="http://schemas.microsoft.com/office/powerpoint/2010/main" val="336256037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Time: 6-7 minutes</a:t>
            </a:r>
          </a:p>
          <a:p>
            <a:r>
              <a:rPr lang="en-US" i="1" dirty="0" smtClean="0"/>
              <a:t>Note to trainers: Be</a:t>
            </a:r>
            <a:r>
              <a:rPr lang="en-US" i="1" baseline="0" dirty="0" smtClean="0"/>
              <a:t> certain that the groups all have representation from each developmental area: Social Studies, Creative Arts, Physical Health and Growth.</a:t>
            </a:r>
            <a:endParaRPr lang="en-US" i="1" dirty="0" smtClean="0"/>
          </a:p>
          <a:p>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48</a:t>
            </a:fld>
            <a:endParaRPr lang="en-US"/>
          </a:p>
        </p:txBody>
      </p:sp>
    </p:spTree>
    <p:extLst>
      <p:ext uri="{BB962C8B-B14F-4D97-AF65-F5344CB8AC3E}">
        <p14:creationId xmlns:p14="http://schemas.microsoft.com/office/powerpoint/2010/main" val="132357310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05787"/>
            <a:r>
              <a:rPr lang="en-US" dirty="0" smtClean="0"/>
              <a:t>Now that we know more about the Foundations, Topics, and Indicators, let’s think more about how we can use them and apply them to our teaching and curriculum.</a:t>
            </a:r>
          </a:p>
        </p:txBody>
      </p:sp>
      <p:sp>
        <p:nvSpPr>
          <p:cNvPr id="4" name="Slide Number Placeholder 3"/>
          <p:cNvSpPr>
            <a:spLocks noGrp="1"/>
          </p:cNvSpPr>
          <p:nvPr>
            <p:ph type="sldNum" sz="quarter" idx="10"/>
          </p:nvPr>
        </p:nvSpPr>
        <p:spPr/>
        <p:txBody>
          <a:bodyPr/>
          <a:lstStyle/>
          <a:p>
            <a:fld id="{04CD03FB-2BEC-49C8-A4EC-285CE8E4B3DB}" type="slidenum">
              <a:rPr lang="en-US" smtClean="0"/>
              <a:t>49</a:t>
            </a:fld>
            <a:endParaRPr lang="en-US"/>
          </a:p>
        </p:txBody>
      </p:sp>
    </p:spTree>
    <p:extLst>
      <p:ext uri="{BB962C8B-B14F-4D97-AF65-F5344CB8AC3E}">
        <p14:creationId xmlns:p14="http://schemas.microsoft.com/office/powerpoint/2010/main" val="309802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Note to trainers:</a:t>
            </a:r>
            <a:r>
              <a:rPr lang="en-US" i="1" baseline="0" dirty="0" smtClean="0"/>
              <a:t> This slide is only an example of a KWL chart…delete this for your training.</a:t>
            </a:r>
          </a:p>
          <a:p>
            <a:endParaRPr lang="en-US" i="1" baseline="0" dirty="0" smtClean="0"/>
          </a:p>
          <a:p>
            <a:r>
              <a:rPr lang="en-US" i="1" baseline="0" dirty="0" smtClean="0"/>
              <a:t>K = Know now about the topic</a:t>
            </a:r>
          </a:p>
          <a:p>
            <a:r>
              <a:rPr lang="en-US" i="1" baseline="0" dirty="0" smtClean="0"/>
              <a:t>W = Want to know about the topic</a:t>
            </a:r>
          </a:p>
          <a:p>
            <a:r>
              <a:rPr lang="en-US" i="1" baseline="0" dirty="0" smtClean="0"/>
              <a:t>L = Learned about the topic</a:t>
            </a:r>
            <a:endParaRPr lang="en-US" i="1" dirty="0"/>
          </a:p>
        </p:txBody>
      </p:sp>
      <p:sp>
        <p:nvSpPr>
          <p:cNvPr id="4" name="Slide Number Placeholder 3"/>
          <p:cNvSpPr>
            <a:spLocks noGrp="1"/>
          </p:cNvSpPr>
          <p:nvPr>
            <p:ph type="sldNum" sz="quarter" idx="10"/>
          </p:nvPr>
        </p:nvSpPr>
        <p:spPr/>
        <p:txBody>
          <a:bodyPr/>
          <a:lstStyle/>
          <a:p>
            <a:fld id="{04CD03FB-2BEC-49C8-A4EC-285CE8E4B3DB}" type="slidenum">
              <a:rPr lang="en-US" smtClean="0"/>
              <a:t>5</a:t>
            </a:fld>
            <a:endParaRPr lang="en-US"/>
          </a:p>
        </p:txBody>
      </p:sp>
    </p:spTree>
    <p:extLst>
      <p:ext uri="{BB962C8B-B14F-4D97-AF65-F5344CB8AC3E}">
        <p14:creationId xmlns:p14="http://schemas.microsoft.com/office/powerpoint/2010/main" val="384267449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540">
              <a:defRPr/>
            </a:pPr>
            <a:r>
              <a:rPr lang="en-US" dirty="0" smtClean="0"/>
              <a:t>For</a:t>
            </a:r>
            <a:r>
              <a:rPr lang="en-US" baseline="0" dirty="0" smtClean="0"/>
              <a:t> this activity, we are going to think about how </a:t>
            </a:r>
            <a:r>
              <a:rPr lang="en-US" dirty="0" smtClean="0"/>
              <a:t>one skill or set of skills may align to multiple Foundations and Topics.</a:t>
            </a:r>
          </a:p>
          <a:p>
            <a:pPr defTabSz="912540">
              <a:defRPr/>
            </a:pPr>
            <a:endParaRPr lang="en-US" dirty="0" smtClean="0"/>
          </a:p>
          <a:p>
            <a:pPr defTabSz="912540">
              <a:defRPr/>
            </a:pPr>
            <a:r>
              <a:rPr lang="en-US" i="1" dirty="0" smtClean="0"/>
              <a:t>Note to trainers:</a:t>
            </a:r>
            <a:r>
              <a:rPr lang="en-US" i="1" baseline="0" dirty="0" smtClean="0"/>
              <a:t> </a:t>
            </a:r>
            <a:r>
              <a:rPr lang="en-US" i="1" dirty="0" smtClean="0"/>
              <a:t>Give each pair or small group of</a:t>
            </a:r>
            <a:r>
              <a:rPr lang="en-US" i="1" baseline="0" dirty="0" smtClean="0"/>
              <a:t> participants at least 1 scenario. Then, ask the pairs / groups to report out by reading their scenarios and then the full Foundations and Topics identified.  Ask the entire group to flip to each Foundation as the group discusses so that they will become more familiar with not only the document but also the variety of Foundations across the developmental areas. If there is enough time, have each group complete two scenarios so they can continue the practice of intentionally planning and aligning with the Foundations.  If groups are struggling, talk with them about working from the “inside out.”  For example, have them identify indicators that represent the skill or behavior being presented in the scenario and then match to the Topic and Foundation.</a:t>
            </a:r>
          </a:p>
          <a:p>
            <a:pPr defTabSz="912540">
              <a:defRPr/>
            </a:pPr>
            <a:endParaRPr lang="en-US" i="1" baseline="0" dirty="0" smtClean="0"/>
          </a:p>
          <a:p>
            <a:pPr defTabSz="912540">
              <a:defRPr/>
            </a:pPr>
            <a:r>
              <a:rPr lang="en-US" i="1" baseline="0" dirty="0" smtClean="0"/>
              <a:t>After the groups report out, ask the following:</a:t>
            </a:r>
            <a:r>
              <a:rPr lang="en-US" baseline="0" dirty="0" smtClean="0"/>
              <a:t/>
            </a:r>
            <a:br>
              <a:rPr lang="en-US" baseline="0" dirty="0" smtClean="0"/>
            </a:br>
            <a:endParaRPr lang="en-US" baseline="0" dirty="0" smtClean="0"/>
          </a:p>
          <a:p>
            <a:pPr marL="171450" indent="-171450" defTabSz="912540">
              <a:buFont typeface="Arial" panose="020B0604020202020204" pitchFamily="34" charset="0"/>
              <a:buChar char="•"/>
              <a:defRPr/>
            </a:pPr>
            <a:r>
              <a:rPr lang="en-US" baseline="0" dirty="0" smtClean="0"/>
              <a:t>Was it easy or difficult to find Foundations and Topics in at least 3 different developmental areas?</a:t>
            </a:r>
          </a:p>
          <a:p>
            <a:pPr marL="171450" indent="-171450" defTabSz="912540">
              <a:buFont typeface="Arial" panose="020B0604020202020204" pitchFamily="34" charset="0"/>
              <a:buChar char="•"/>
              <a:defRPr/>
            </a:pPr>
            <a:r>
              <a:rPr lang="en-US" baseline="0" dirty="0" smtClean="0"/>
              <a:t>Do you think you could have found more Foundations and Topics that align to the skill being demonstrated in your scenarios?</a:t>
            </a:r>
          </a:p>
          <a:p>
            <a:pPr marL="171450" indent="-171450" defTabSz="912540">
              <a:buFont typeface="Arial" panose="020B0604020202020204" pitchFamily="34" charset="0"/>
              <a:buChar char="•"/>
              <a:defRPr/>
            </a:pPr>
            <a:r>
              <a:rPr lang="en-US" baseline="0" dirty="0" smtClean="0"/>
              <a:t>What did this show you about the skills we are working on with our children? (answer should include: Skills that children are working on or that we are planning for should be aligning with multiple Foundations and Topics.  Rarely will skills be seen in isolation.)</a:t>
            </a:r>
          </a:p>
          <a:p>
            <a:pPr defTabSz="912540">
              <a:defRPr/>
            </a:pPr>
            <a:endParaRPr lang="en-US" baseline="0" dirty="0" smtClean="0"/>
          </a:p>
          <a:p>
            <a:pPr defTabSz="912540">
              <a:defRPr/>
            </a:pPr>
            <a:r>
              <a:rPr lang="en-US" dirty="0" smtClean="0"/>
              <a:t>Excellent!</a:t>
            </a:r>
            <a:r>
              <a:rPr lang="en-US" baseline="0" dirty="0" smtClean="0"/>
              <a:t>  </a:t>
            </a:r>
            <a:r>
              <a:rPr lang="en-US" dirty="0" smtClean="0"/>
              <a:t>Now that we know and understand the Foundations and how children’s skills and concepts may demonstrate multiple Foundations and Topics, let’s think about how and why we apply them to our curriculum and environment.</a:t>
            </a:r>
          </a:p>
          <a:p>
            <a:pPr defTabSz="912540">
              <a:defRPr/>
            </a:pPr>
            <a:endParaRPr lang="en-US" dirty="0" smtClean="0"/>
          </a:p>
          <a:p>
            <a:pPr defTabSz="912540">
              <a:defRPr/>
            </a:pPr>
            <a:r>
              <a:rPr lang="en-US" i="1" dirty="0"/>
              <a:t>Time: </a:t>
            </a:r>
            <a:r>
              <a:rPr lang="en-US" i="1" dirty="0" smtClean="0"/>
              <a:t>7-8 minutes </a:t>
            </a:r>
            <a:r>
              <a:rPr lang="en-US" i="1" dirty="0"/>
              <a:t>for groups to find Foundations and then another 6-7 to </a:t>
            </a:r>
            <a:r>
              <a:rPr lang="en-US" i="1" dirty="0" smtClean="0"/>
              <a:t>discuss for</a:t>
            </a:r>
            <a:r>
              <a:rPr lang="en-US" i="1" baseline="0" dirty="0" smtClean="0"/>
              <a:t> a total of 13-15 minutes for this entire activity</a:t>
            </a:r>
            <a:endParaRPr lang="en-US" dirty="0" smtClean="0"/>
          </a:p>
          <a:p>
            <a:pPr defTabSz="912540">
              <a:defRPr/>
            </a:pPr>
            <a:r>
              <a:rPr lang="en-US" i="1" baseline="0" dirty="0" smtClean="0">
                <a:latin typeface="Arial" pitchFamily="34" charset="0"/>
                <a:ea typeface="ＭＳ Ｐゴシック" pitchFamily="34" charset="-128"/>
              </a:rPr>
              <a:t>Materials / Handouts: Participants will need the Foundations and a scenario on a half-page of paper per small group</a:t>
            </a:r>
          </a:p>
          <a:p>
            <a:pPr defTabSz="912540">
              <a:defRPr/>
            </a:pPr>
            <a:endParaRPr lang="en-US" i="1" baseline="0" dirty="0" smtClean="0">
              <a:latin typeface="Arial" pitchFamily="34" charset="0"/>
              <a:ea typeface="ＭＳ Ｐゴシック" pitchFamily="34" charset="-128"/>
            </a:endParaRPr>
          </a:p>
          <a:p>
            <a:pPr defTabSz="912540">
              <a:defRPr/>
            </a:pPr>
            <a:r>
              <a:rPr lang="en-US" i="1" baseline="0" dirty="0" smtClean="0">
                <a:latin typeface="Arial" pitchFamily="34" charset="0"/>
                <a:ea typeface="ＭＳ Ｐゴシック" pitchFamily="34" charset="-128"/>
              </a:rPr>
              <a:t>Note to trainers: If you are concerned about time, you may choose to do either the scenario activity or the center building activity. The developers of this PowerPoint do recommend doing at least one of those activities, however, to demonstrate how one skill, toy, lesson, etc. will address multiple Foundations and Topics.  </a:t>
            </a:r>
            <a:endParaRPr lang="en-US" i="1" dirty="0"/>
          </a:p>
          <a:p>
            <a:pPr defTabSz="912540">
              <a:defRPr/>
            </a:pPr>
            <a:endParaRPr lang="en-US" baseline="0" dirty="0" smtClean="0"/>
          </a:p>
        </p:txBody>
      </p:sp>
      <p:sp>
        <p:nvSpPr>
          <p:cNvPr id="4" name="Slide Number Placeholder 3"/>
          <p:cNvSpPr>
            <a:spLocks noGrp="1"/>
          </p:cNvSpPr>
          <p:nvPr>
            <p:ph type="sldNum" sz="quarter" idx="10"/>
          </p:nvPr>
        </p:nvSpPr>
        <p:spPr/>
        <p:txBody>
          <a:bodyPr/>
          <a:lstStyle/>
          <a:p>
            <a:fld id="{04CD03FB-2BEC-49C8-A4EC-285CE8E4B3DB}" type="slidenum">
              <a:rPr lang="en-US" smtClean="0"/>
              <a:t>50</a:t>
            </a:fld>
            <a:endParaRPr lang="en-US"/>
          </a:p>
        </p:txBody>
      </p:sp>
    </p:spTree>
    <p:extLst>
      <p:ext uri="{BB962C8B-B14F-4D97-AF65-F5344CB8AC3E}">
        <p14:creationId xmlns:p14="http://schemas.microsoft.com/office/powerpoint/2010/main" val="235519611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540">
              <a:defRPr/>
            </a:pPr>
            <a:endParaRPr lang="en-US" dirty="0" smtClean="0"/>
          </a:p>
        </p:txBody>
      </p:sp>
      <p:sp>
        <p:nvSpPr>
          <p:cNvPr id="4" name="Slide Number Placeholder 3"/>
          <p:cNvSpPr>
            <a:spLocks noGrp="1"/>
          </p:cNvSpPr>
          <p:nvPr>
            <p:ph type="sldNum" sz="quarter" idx="10"/>
          </p:nvPr>
        </p:nvSpPr>
        <p:spPr/>
        <p:txBody>
          <a:bodyPr/>
          <a:lstStyle/>
          <a:p>
            <a:fld id="{04CD03FB-2BEC-49C8-A4EC-285CE8E4B3DB}" type="slidenum">
              <a:rPr lang="en-US" smtClean="0"/>
              <a:t>51</a:t>
            </a:fld>
            <a:endParaRPr lang="en-US"/>
          </a:p>
        </p:txBody>
      </p:sp>
    </p:spTree>
    <p:extLst>
      <p:ext uri="{BB962C8B-B14F-4D97-AF65-F5344CB8AC3E}">
        <p14:creationId xmlns:p14="http://schemas.microsoft.com/office/powerpoint/2010/main" val="1368010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“intentional” is</a:t>
            </a:r>
            <a:r>
              <a:rPr lang="en-US" baseline="0" dirty="0" smtClean="0"/>
              <a:t> the adjective that describes teaching</a:t>
            </a:r>
            <a:endParaRPr lang="en-US" dirty="0" smtClean="0"/>
          </a:p>
          <a:p>
            <a:endParaRPr lang="en-US" dirty="0" smtClean="0"/>
          </a:p>
          <a:p>
            <a:r>
              <a:rPr lang="en-US" i="1" dirty="0" smtClean="0"/>
              <a:t>Note to trainers: Ask your participants these questions:</a:t>
            </a:r>
          </a:p>
          <a:p>
            <a:endParaRPr lang="en-US" dirty="0" smtClean="0"/>
          </a:p>
          <a:p>
            <a:r>
              <a:rPr lang="en-US" dirty="0" smtClean="0"/>
              <a:t>What does it mean to be intentional about something? (answer should include: to do something on purpose)</a:t>
            </a:r>
          </a:p>
          <a:p>
            <a:endParaRPr lang="en-US" dirty="0" smtClean="0"/>
          </a:p>
          <a:p>
            <a:r>
              <a:rPr lang="en-US" dirty="0" smtClean="0"/>
              <a:t>How can we be “intentional” about children’s learning? (answer should  include: we purposefully plan for certain events to happen to elicit certain</a:t>
            </a:r>
            <a:r>
              <a:rPr lang="en-US" baseline="0" dirty="0" smtClean="0"/>
              <a:t> skills)</a:t>
            </a:r>
            <a:endParaRPr lang="en-US" dirty="0" smtClean="0"/>
          </a:p>
          <a:p>
            <a:endParaRPr lang="en-US" dirty="0" smtClean="0"/>
          </a:p>
          <a:p>
            <a:r>
              <a:rPr lang="en-US" dirty="0" smtClean="0"/>
              <a:t>What do you need to be able to intentionally plan for children perform certain skills? (answer should include:</a:t>
            </a:r>
            <a:r>
              <a:rPr lang="en-US" baseline="0" dirty="0" smtClean="0"/>
              <a:t> a child and a purposefully planned lesson or activity)</a:t>
            </a:r>
            <a:endParaRPr lang="en-US" dirty="0" smtClean="0"/>
          </a:p>
          <a:p>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52</a:t>
            </a:fld>
            <a:endParaRPr lang="en-US"/>
          </a:p>
        </p:txBody>
      </p:sp>
    </p:spTree>
    <p:extLst>
      <p:ext uri="{BB962C8B-B14F-4D97-AF65-F5344CB8AC3E}">
        <p14:creationId xmlns:p14="http://schemas.microsoft.com/office/powerpoint/2010/main" val="347684666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Here, “intentionality” is the noun…the</a:t>
            </a:r>
            <a:r>
              <a:rPr lang="en-US" baseline="0" dirty="0" smtClean="0"/>
              <a:t> idea of how we do it….</a:t>
            </a:r>
            <a:endParaRPr lang="en-US" dirty="0" smtClean="0"/>
          </a:p>
          <a:p>
            <a:endParaRPr lang="en-US" dirty="0" smtClean="0"/>
          </a:p>
          <a:p>
            <a:r>
              <a:rPr lang="en-US" dirty="0" smtClean="0"/>
              <a:t>To summarize, the </a:t>
            </a:r>
            <a:r>
              <a:rPr lang="en-US" dirty="0"/>
              <a:t>adult intentionally plans for teaching and learning to occur as the child naturally participates and </a:t>
            </a:r>
            <a:r>
              <a:rPr lang="en-US" dirty="0" smtClean="0"/>
              <a:t>plays.  This</a:t>
            </a:r>
            <a:r>
              <a:rPr lang="en-US" baseline="0" dirty="0" smtClean="0"/>
              <a:t> does not mean that we are constantly in a “direct instruction” mode of teaching but rather that we are purposeful and </a:t>
            </a:r>
            <a:r>
              <a:rPr lang="en-US" baseline="0" dirty="0" err="1" smtClean="0"/>
              <a:t>planful</a:t>
            </a:r>
            <a:r>
              <a:rPr lang="en-US" baseline="0" dirty="0" smtClean="0"/>
              <a:t> in what we do.  The environment is designed in a purposeful way, the materials are chosen to meet specific needs or to have children perform a specific skill or set of skills, the activities and lessons we plan are designed to meet specific needs or to have children perform a specific skill or set of skills.</a:t>
            </a:r>
            <a:endParaRPr lang="en-US" dirty="0"/>
          </a:p>
          <a:p>
            <a:pPr defTabSz="905787">
              <a:defRPr/>
            </a:pPr>
            <a:endParaRPr lang="en-US" dirty="0"/>
          </a:p>
          <a:p>
            <a:r>
              <a:rPr lang="en-US" dirty="0" smtClean="0"/>
              <a:t>The last bullet on the slide is very important.  We MUST be able</a:t>
            </a:r>
            <a:r>
              <a:rPr lang="en-US" baseline="0" dirty="0" smtClean="0"/>
              <a:t> to say WHY we planned for this or set out a particular toy or set of materials.  We must understand the purpose of what we do.</a:t>
            </a:r>
            <a:endParaRPr lang="en-US" dirty="0" smtClean="0"/>
          </a:p>
        </p:txBody>
      </p:sp>
      <p:sp>
        <p:nvSpPr>
          <p:cNvPr id="4" name="Slide Number Placeholder 3"/>
          <p:cNvSpPr>
            <a:spLocks noGrp="1"/>
          </p:cNvSpPr>
          <p:nvPr>
            <p:ph type="sldNum" sz="quarter" idx="10"/>
          </p:nvPr>
        </p:nvSpPr>
        <p:spPr/>
        <p:txBody>
          <a:bodyPr/>
          <a:lstStyle/>
          <a:p>
            <a:fld id="{04CD03FB-2BEC-49C8-A4EC-285CE8E4B3DB}" type="slidenum">
              <a:rPr lang="en-US" smtClean="0"/>
              <a:t>53</a:t>
            </a:fld>
            <a:endParaRPr lang="en-US"/>
          </a:p>
        </p:txBody>
      </p:sp>
    </p:spTree>
    <p:extLst>
      <p:ext uri="{BB962C8B-B14F-4D97-AF65-F5344CB8AC3E}">
        <p14:creationId xmlns:p14="http://schemas.microsoft.com/office/powerpoint/2010/main" val="37873986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we will look at the two together…intentional teaching or intentionality and the Foundations.</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54</a:t>
            </a:fld>
            <a:endParaRPr lang="en-US"/>
          </a:p>
        </p:txBody>
      </p:sp>
    </p:spTree>
    <p:extLst>
      <p:ext uri="{BB962C8B-B14F-4D97-AF65-F5344CB8AC3E}">
        <p14:creationId xmlns:p14="http://schemas.microsoft.com/office/powerpoint/2010/main" val="360141805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We are going to dream and plan a bit!  With the catalog I give you and the center I assign you to work on, you will have $200 to pick out some materials, toys, etc. to enhance the center you already have.  Assume you have furniture, storage, etc. but you want to add some fun new materials and toys for the children.  Once you have spent your $200 budget, you will align four Foundation and Topic pairs with what you picked out.  Write down one Foundation and Topic pair from the developmental area of the center you were assigned.  For example, a</a:t>
            </a:r>
            <a:r>
              <a:rPr lang="en-US" dirty="0" smtClean="0"/>
              <a:t> Foundation and Topic from Science if you are looking for materials for the science center.  Write a second Foundation and Topic pair from another developmental area.  For example, if you are looking for materials for a science center, you identify a Foundation and Topic from Math.  Write one Foundation and Topic pair from each Approaches to Play and Learning and Foundation and Social Emotional</a:t>
            </a:r>
            <a:r>
              <a:rPr lang="en-US" baseline="0" dirty="0" smtClean="0"/>
              <a:t> Skills.  You will need to write the entire Foundation and Topic for this.</a:t>
            </a:r>
          </a:p>
          <a:p>
            <a:endParaRPr lang="en-US" baseline="0" dirty="0" smtClean="0"/>
          </a:p>
          <a:p>
            <a:r>
              <a:rPr lang="en-US" i="1" baseline="0" dirty="0" smtClean="0"/>
              <a:t>Note to trainers: Divide participants into pairs or small groups and have at least one catalog available per group. Assign each group a different center to work on or have them all do one – this is your choice depending on your participants and training needs. Assuming the center has the basics of furniture, storage, etc., give each group a $200 budget to purchase materials to enhance their center.</a:t>
            </a:r>
          </a:p>
          <a:p>
            <a:endParaRPr lang="en-US" i="1" baseline="0" dirty="0" smtClean="0"/>
          </a:p>
          <a:p>
            <a:r>
              <a:rPr lang="en-US" i="1" baseline="0" dirty="0" smtClean="0"/>
              <a:t>The point of this is to have the participants consider not only what they would purchase but why they would purchase it – i.e., to be purposeful about that purchase.  There should be a direct alignment to Foundations and Topics and there should be breadth to the Foundations / Topics identified.</a:t>
            </a:r>
          </a:p>
          <a:p>
            <a:endParaRPr lang="en-US" baseline="0" dirty="0" smtClean="0"/>
          </a:p>
          <a:p>
            <a:r>
              <a:rPr lang="en-US" i="1" baseline="0" dirty="0" smtClean="0"/>
              <a:t>Allow about 10 minutes for them to plan their purchases.  Then, have each group report out their list of purchases (or pick one or two purchases if they have several) and what Foundations and Topics the purchases would be addressing.  Have all participants go to each Foundation and Topic in the Foundations document as the group reads to determine if they agree with the alignment.</a:t>
            </a:r>
          </a:p>
          <a:p>
            <a:endParaRPr lang="en-US" i="1" baseline="0" dirty="0" smtClean="0"/>
          </a:p>
          <a:p>
            <a:pPr defTabSz="912540">
              <a:defRPr/>
            </a:pPr>
            <a:r>
              <a:rPr lang="en-US" i="1" dirty="0"/>
              <a:t>Time: 10 minutes to plan purchases and another </a:t>
            </a:r>
            <a:r>
              <a:rPr lang="en-US" i="1" dirty="0" smtClean="0"/>
              <a:t>5-7 </a:t>
            </a:r>
            <a:r>
              <a:rPr lang="en-US" i="1" dirty="0"/>
              <a:t>for discussion </a:t>
            </a:r>
            <a:r>
              <a:rPr lang="en-US" i="1" dirty="0" smtClean="0"/>
              <a:t>for a total of 15-17 minutes</a:t>
            </a:r>
            <a:r>
              <a:rPr lang="en-US" i="1" baseline="0" dirty="0" smtClean="0"/>
              <a:t> for the entire activity </a:t>
            </a:r>
            <a:endParaRPr lang="en-US" i="1" dirty="0"/>
          </a:p>
          <a:p>
            <a:pPr defTabSz="912540">
              <a:defRPr/>
            </a:pPr>
            <a:r>
              <a:rPr lang="en-US" i="1" baseline="0" dirty="0" smtClean="0">
                <a:latin typeface="Arial" pitchFamily="34" charset="0"/>
                <a:ea typeface="ＭＳ Ｐゴシック" pitchFamily="34" charset="-128"/>
              </a:rPr>
              <a:t>Materials / Handouts: Participants will need the Foundations and a catalog per small group</a:t>
            </a:r>
            <a:endParaRPr lang="en-US" i="1" dirty="0"/>
          </a:p>
          <a:p>
            <a:endParaRPr lang="en-US" i="1"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i="1" baseline="0" dirty="0" smtClean="0">
                <a:latin typeface="Arial" pitchFamily="34" charset="0"/>
                <a:ea typeface="ＭＳ Ｐゴシック" pitchFamily="34" charset="-128"/>
              </a:rPr>
              <a:t>Note to trainers: If you are concerned about time, you may choose to do either the scenario activity or the center building activity. The developers of this PowerPoint do recommend doing at least one of those activities, however, to demonstrate how one skill, toy, lesson, etc. will address multiple Foundations and Topics.  </a:t>
            </a:r>
          </a:p>
          <a:p>
            <a:pPr marL="0" marR="0" indent="0" algn="l" defTabSz="914400" rtl="0" eaLnBrk="1" fontAlgn="auto" latinLnBrk="0" hangingPunct="1">
              <a:lnSpc>
                <a:spcPct val="100000"/>
              </a:lnSpc>
              <a:spcBef>
                <a:spcPts val="0"/>
              </a:spcBef>
              <a:spcAft>
                <a:spcPts val="0"/>
              </a:spcAft>
              <a:buClrTx/>
              <a:buSzTx/>
              <a:buFontTx/>
              <a:buNone/>
              <a:tabLst/>
              <a:defRPr/>
            </a:pPr>
            <a:endParaRPr lang="en-US" i="1" baseline="0" dirty="0" smtClean="0">
              <a:latin typeface="Arial" pitchFamily="34" charset="0"/>
              <a:ea typeface="ＭＳ Ｐゴシック" pitchFamily="34" charset="-128"/>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i="1" baseline="0" dirty="0" smtClean="0">
                <a:latin typeface="Arial" pitchFamily="34" charset="0"/>
                <a:ea typeface="ＭＳ Ｐゴシック" pitchFamily="34" charset="-128"/>
              </a:rPr>
              <a:t>An alternative to this center building activity would be to assign a toy to each group.  Then, have the group identify Foundation and Topic pairs from each developmental area that would be addressed when a child plays with that toy.</a:t>
            </a:r>
            <a:endParaRPr lang="en-US" i="1" dirty="0" smtClean="0"/>
          </a:p>
        </p:txBody>
      </p:sp>
      <p:sp>
        <p:nvSpPr>
          <p:cNvPr id="4" name="Slide Number Placeholder 3"/>
          <p:cNvSpPr>
            <a:spLocks noGrp="1"/>
          </p:cNvSpPr>
          <p:nvPr>
            <p:ph type="sldNum" sz="quarter" idx="10"/>
          </p:nvPr>
        </p:nvSpPr>
        <p:spPr/>
        <p:txBody>
          <a:bodyPr/>
          <a:lstStyle/>
          <a:p>
            <a:fld id="{04CD03FB-2BEC-49C8-A4EC-285CE8E4B3DB}" type="slidenum">
              <a:rPr lang="en-US" smtClean="0"/>
              <a:t>55</a:t>
            </a:fld>
            <a:endParaRPr lang="en-US"/>
          </a:p>
        </p:txBody>
      </p:sp>
    </p:spTree>
    <p:extLst>
      <p:ext uri="{BB962C8B-B14F-4D97-AF65-F5344CB8AC3E}">
        <p14:creationId xmlns:p14="http://schemas.microsoft.com/office/powerpoint/2010/main" val="25759961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Now, let’s think</a:t>
            </a:r>
            <a:r>
              <a:rPr lang="en-US" baseline="0" dirty="0" smtClean="0"/>
              <a:t> about how you can apply this all to your classroom and program.</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56</a:t>
            </a:fld>
            <a:endParaRPr lang="en-US"/>
          </a:p>
        </p:txBody>
      </p:sp>
    </p:spTree>
    <p:extLst>
      <p:ext uri="{BB962C8B-B14F-4D97-AF65-F5344CB8AC3E}">
        <p14:creationId xmlns:p14="http://schemas.microsoft.com/office/powerpoint/2010/main" val="13090394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Turn to page 63 of the</a:t>
            </a:r>
            <a:r>
              <a:rPr lang="en-US" baseline="0" dirty="0" smtClean="0"/>
              <a:t> Foundations document for the components of how to complete the Classroom Planning Matrix.  This tool helps lead to intentionality in planning for the classroom.  This matrix would be completed for a lesson or set of lessons that cover a particular topic in your curriculum. Again, remember that the Foundations are not your curriculum or lesson plans but are the skills and concepts that you want the children to know and be able to do.</a:t>
            </a:r>
          </a:p>
          <a:p>
            <a:endParaRPr lang="en-US" baseline="0" dirty="0" smtClean="0"/>
          </a:p>
          <a:p>
            <a:r>
              <a:rPr lang="en-US" baseline="0" dirty="0" smtClean="0"/>
              <a:t>A matrix is a wonderful way to organize your thoughts and plans to ensure there is depth and breadth of skills and concepts being addressed in your teaching and learning.  A series of these completed matrices can be reviewed to ensure you are addressing skills and concepts across the Foundations.</a:t>
            </a:r>
          </a:p>
          <a:p>
            <a:endParaRPr lang="en-US" baseline="0" dirty="0" smtClean="0"/>
          </a:p>
          <a:p>
            <a:r>
              <a:rPr lang="en-US" baseline="0" dirty="0" smtClean="0"/>
              <a:t>Turn the page and let’s briefly walk through the example and talk about what is there.</a:t>
            </a:r>
          </a:p>
          <a:p>
            <a:endParaRPr lang="en-US" baseline="0" dirty="0" smtClean="0"/>
          </a:p>
          <a:p>
            <a:r>
              <a:rPr lang="en-US" baseline="0" dirty="0" smtClean="0"/>
              <a:t>One aspect I want for you to take a look at and think about is that there are multiple Foundations aligned to this lesson.  In early childhood education, what we plan for SHOULD be addressing multiple Foundations and likely Foundations that are from different developmental areas.  Reflect quickly on our last activity where you built a center and had to identify Foundations you were addressing with your materials.  Did all of the Foundations come from one area?  No, they did not.  They crossed over multiple Foundations and developmental areas to demonstrate how teaching and learning is integrated in early childhood.</a:t>
            </a:r>
          </a:p>
          <a:p>
            <a:endParaRPr lang="en-US" baseline="0" dirty="0" smtClean="0"/>
          </a:p>
          <a:p>
            <a:r>
              <a:rPr lang="en-US" baseline="0" dirty="0" smtClean="0"/>
              <a:t>Now, look at the Topics identified for this sample lesson.  Again, they are from different developmental areas and are tied directly to the Foundations chosen.  Look now at the indicators and, in this example, how they connect across the age ranges.  You may even see this in a single age classroom to address individual needs of children who may not yet have reached the skill in their age range or may be past it.</a:t>
            </a:r>
          </a:p>
          <a:p>
            <a:endParaRPr lang="en-US" baseline="0" dirty="0" smtClean="0"/>
          </a:p>
          <a:p>
            <a:r>
              <a:rPr lang="en-US" baseline="0" dirty="0" smtClean="0"/>
              <a:t>After the indicators, you will see the activities planned, resources and materials needed, key language concepts to be addressed and the language supports that children may need.  These last pieces of the matrix will come from your curriculum and then you will align to the Foundations, Topics and Indicators.</a:t>
            </a:r>
          </a:p>
          <a:p>
            <a:endParaRPr lang="en-US" baseline="0" dirty="0" smtClean="0"/>
          </a:p>
          <a:p>
            <a:r>
              <a:rPr lang="en-US" baseline="0" dirty="0" smtClean="0"/>
              <a:t>Now, let’s take a few minutes to t</a:t>
            </a:r>
            <a:r>
              <a:rPr lang="en-US" dirty="0" smtClean="0"/>
              <a:t>hink</a:t>
            </a:r>
            <a:r>
              <a:rPr lang="en-US" baseline="0" dirty="0" smtClean="0"/>
              <a:t> about your own classroom and program.  I’m going to give you two blank versions of this matrix – one you can write on now and one for you to take with you.</a:t>
            </a:r>
          </a:p>
          <a:p>
            <a:endParaRPr lang="en-US" baseline="0" dirty="0" smtClean="0"/>
          </a:p>
          <a:p>
            <a:pPr marL="228135" indent="-228135">
              <a:buFont typeface="+mj-lt"/>
              <a:buAutoNum type="arabicPeriod"/>
            </a:pPr>
            <a:r>
              <a:rPr lang="en-US" baseline="0" dirty="0" smtClean="0"/>
              <a:t>Think of an activity you did with your children this week or recently.  (</a:t>
            </a:r>
            <a:r>
              <a:rPr lang="en-US" i="1" baseline="0" dirty="0" smtClean="0"/>
              <a:t>Note to trainers: Have a few share their activities.</a:t>
            </a:r>
            <a:r>
              <a:rPr lang="en-US" i="0" baseline="0" dirty="0" smtClean="0"/>
              <a:t>)</a:t>
            </a:r>
            <a:r>
              <a:rPr lang="en-US" i="1" baseline="0" dirty="0" smtClean="0"/>
              <a:t>  </a:t>
            </a:r>
          </a:p>
          <a:p>
            <a:pPr marL="228135" indent="-228135">
              <a:buFont typeface="+mj-lt"/>
              <a:buAutoNum type="arabicPeriod"/>
            </a:pPr>
            <a:r>
              <a:rPr lang="en-US" i="0" baseline="0" dirty="0" smtClean="0"/>
              <a:t>Now, flip </a:t>
            </a:r>
            <a:r>
              <a:rPr lang="en-US" baseline="0" dirty="0" smtClean="0"/>
              <a:t>through the Foundations and identify at least 2 different Foundations that were addressed. </a:t>
            </a:r>
          </a:p>
          <a:p>
            <a:pPr marL="228135" indent="-228135">
              <a:buFont typeface="+mj-lt"/>
              <a:buAutoNum type="arabicPeriod"/>
            </a:pPr>
            <a:r>
              <a:rPr lang="en-US" baseline="0" dirty="0" smtClean="0"/>
              <a:t>Write those down on your matrix. </a:t>
            </a:r>
          </a:p>
          <a:p>
            <a:pPr marL="228135" indent="-228135">
              <a:buFont typeface="+mj-lt"/>
              <a:buAutoNum type="arabicPeriod"/>
            </a:pPr>
            <a:r>
              <a:rPr lang="en-US" baseline="0" dirty="0" smtClean="0"/>
              <a:t>Now, identify and write down the Topics that were being addressed.  Remember that the Foundations and Topics need to be directly aligned!</a:t>
            </a:r>
          </a:p>
          <a:p>
            <a:pPr marL="228135" indent="-228135">
              <a:buFont typeface="+mj-lt"/>
              <a:buAutoNum type="arabicPeriod"/>
            </a:pPr>
            <a:r>
              <a:rPr lang="en-US" baseline="0" dirty="0" smtClean="0"/>
              <a:t>Last, write down the indicators that were being addressed – be sure to note if the indicators went across multiple age ranges.</a:t>
            </a:r>
          </a:p>
          <a:p>
            <a:endParaRPr lang="en-US" baseline="0" dirty="0" smtClean="0"/>
          </a:p>
          <a:p>
            <a:r>
              <a:rPr lang="en-US" i="1" dirty="0" smtClean="0"/>
              <a:t>Note to trainers:</a:t>
            </a:r>
            <a:r>
              <a:rPr lang="en-US" i="1" baseline="0" dirty="0" smtClean="0"/>
              <a:t>  Give participants several minutes to complete each bullet above.  Depending on your participant group, you may want to have participants pair up or get into small groups if they work in the same program or with the same age group.</a:t>
            </a:r>
          </a:p>
          <a:p>
            <a:endParaRPr lang="en-US" baseline="0" dirty="0"/>
          </a:p>
          <a:p>
            <a:r>
              <a:rPr lang="en-US" baseline="0" dirty="0" smtClean="0"/>
              <a:t>Now that you have identified Foundations, Topics and Indicators that align with a recent activity with the children, let’s check ourselves.  Can I have a volunteer to share your information?  Please tell us about your activity or at least the topic and expectations you were hoping to achieve.  Then, read us your first Foundation and we will all go through the document to find that Foundation.  Now, tell us the Topic and Indicator(s) you identified.  Does anyone have any thoughts or questions about that Foundation, Topic and/or Indicator and how they apply to this lesson?  (</a:t>
            </a:r>
            <a:r>
              <a:rPr lang="en-US" i="1" baseline="0" dirty="0" smtClean="0"/>
              <a:t>Address any questions or comments.</a:t>
            </a:r>
            <a:r>
              <a:rPr lang="en-US" baseline="0" dirty="0" smtClean="0"/>
              <a:t>)  Now, read us your next Foundation and we will do the same thing.  (</a:t>
            </a:r>
            <a:r>
              <a:rPr lang="en-US" i="1" baseline="0" dirty="0" smtClean="0"/>
              <a:t>Be sure to have at least two share their matrices.</a:t>
            </a:r>
            <a:r>
              <a:rPr lang="en-US" baseline="0" dirty="0" smtClean="0"/>
              <a:t>)</a:t>
            </a:r>
          </a:p>
          <a:p>
            <a:endParaRPr lang="en-US" baseline="0" dirty="0" smtClean="0"/>
          </a:p>
          <a:p>
            <a:r>
              <a:rPr lang="en-US" baseline="0" dirty="0" smtClean="0"/>
              <a:t>Now that we have gone through a few of your matrices.  What thoughts do you have about how to use this tool?  You will see the great benefit of planning in this way so that you can review your lessons and the depth and breadth of Foundations and Topics you are using throughout your curriculum to ensure that the skills and concepts that we expect children to know and be able to do are being thoroughly addressed.  </a:t>
            </a:r>
          </a:p>
          <a:p>
            <a:endParaRPr lang="en-US" baseline="0" dirty="0" smtClean="0"/>
          </a:p>
          <a:p>
            <a:r>
              <a:rPr lang="en-US" i="1" baseline="0" dirty="0" smtClean="0"/>
              <a:t>Note to trainers: Be sure to start with volunteers as participants may be a bit hesitant to share.  Be sure at least 2 plans are shared so that everyone can see how this all works and comes together.  As well, be certain that participants are flipping through the document and finding the Foundations that are being discussed so that there is a clear understanding of the use of multiple Foundations across developmental areas in their purposeful planning.  </a:t>
            </a:r>
          </a:p>
          <a:p>
            <a:endParaRPr lang="en-US" i="1" baseline="0" dirty="0" smtClean="0"/>
          </a:p>
          <a:p>
            <a:r>
              <a:rPr lang="en-US" i="1" baseline="0" dirty="0" smtClean="0"/>
              <a:t>As well, if the programs with whom you are working have a structured planning system, they may bring those in to do this activity.  The goal of this is to discuss and practice how align to the Foundations, Topics and Indicators.  There is not a requirement to use this matrix but it is a really nice tool to use for the purpose of intentionality and purposeful planning. </a:t>
            </a:r>
          </a:p>
          <a:p>
            <a:endParaRPr lang="en-US" i="1" baseline="0" dirty="0" smtClean="0"/>
          </a:p>
          <a:p>
            <a:pPr defTabSz="912540">
              <a:defRPr/>
            </a:pPr>
            <a:r>
              <a:rPr lang="en-US" i="1" dirty="0"/>
              <a:t>Time</a:t>
            </a:r>
            <a:r>
              <a:rPr lang="en-US" i="1"/>
              <a:t>: </a:t>
            </a:r>
            <a:r>
              <a:rPr lang="en-US" i="1" smtClean="0"/>
              <a:t>15-18 </a:t>
            </a:r>
            <a:r>
              <a:rPr lang="en-US" i="1" dirty="0" smtClean="0"/>
              <a:t>minutes for this entire activity</a:t>
            </a:r>
            <a:endParaRPr lang="en-US" i="1" dirty="0"/>
          </a:p>
          <a:p>
            <a:pPr defTabSz="912540">
              <a:defRPr/>
            </a:pPr>
            <a:r>
              <a:rPr lang="en-US" i="1" baseline="0" dirty="0" smtClean="0">
                <a:latin typeface="Arial" pitchFamily="34" charset="0"/>
                <a:ea typeface="ＭＳ Ｐゴシック" pitchFamily="34" charset="-128"/>
              </a:rPr>
              <a:t>Materials / Handouts: Participants will need the Foundations and two blank multi-age matrices</a:t>
            </a:r>
            <a:endParaRPr lang="en-US" i="1" baseline="0" dirty="0" smtClean="0"/>
          </a:p>
        </p:txBody>
      </p:sp>
      <p:sp>
        <p:nvSpPr>
          <p:cNvPr id="4" name="Slide Number Placeholder 3"/>
          <p:cNvSpPr>
            <a:spLocks noGrp="1"/>
          </p:cNvSpPr>
          <p:nvPr>
            <p:ph type="sldNum" sz="quarter" idx="10"/>
          </p:nvPr>
        </p:nvSpPr>
        <p:spPr/>
        <p:txBody>
          <a:bodyPr/>
          <a:lstStyle/>
          <a:p>
            <a:fld id="{04CD03FB-2BEC-49C8-A4EC-285CE8E4B3DB}" type="slidenum">
              <a:rPr lang="en-US" smtClean="0"/>
              <a:t>57</a:t>
            </a:fld>
            <a:endParaRPr lang="en-US"/>
          </a:p>
        </p:txBody>
      </p:sp>
    </p:spTree>
    <p:extLst>
      <p:ext uri="{BB962C8B-B14F-4D97-AF65-F5344CB8AC3E}">
        <p14:creationId xmlns:p14="http://schemas.microsoft.com/office/powerpoint/2010/main" val="26629640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540">
              <a:defRPr/>
            </a:pPr>
            <a:r>
              <a:rPr lang="en-US" dirty="0" smtClean="0"/>
              <a:t>Before</a:t>
            </a:r>
            <a:r>
              <a:rPr lang="en-US" baseline="0" dirty="0" smtClean="0"/>
              <a:t> we wrap up this training, let’s revisit the chart paper we made at the start of this training with what knowledge you wanted to be sure you walked out of this training with.</a:t>
            </a:r>
          </a:p>
          <a:p>
            <a:pPr defTabSz="912540">
              <a:defRPr/>
            </a:pPr>
            <a:endParaRPr lang="en-US" baseline="0" dirty="0" smtClean="0"/>
          </a:p>
          <a:p>
            <a:pPr defTabSz="912540">
              <a:defRPr/>
            </a:pPr>
            <a:r>
              <a:rPr lang="en-US" i="1" baseline="0" dirty="0" smtClean="0"/>
              <a:t>Note to trainers:  Take a few minutes to review the notes made at the start of the training on the chart paper – check them off as you note the questions had been answered or comments had been addressed.  If something appears to not have been addressed, see if you can address it or make note and alert the prepares of this training to answer and/or add to the training.</a:t>
            </a:r>
          </a:p>
          <a:p>
            <a:pPr defTabSz="912540">
              <a:defRPr/>
            </a:pPr>
            <a:endParaRPr lang="en-US" i="1" baseline="0" dirty="0" smtClean="0"/>
          </a:p>
          <a:p>
            <a:pPr defTabSz="912540">
              <a:defRPr/>
            </a:pPr>
            <a:r>
              <a:rPr lang="en-US" i="1" dirty="0"/>
              <a:t>Time: </a:t>
            </a:r>
            <a:r>
              <a:rPr lang="en-US" i="1" dirty="0" smtClean="0"/>
              <a:t>5 </a:t>
            </a:r>
            <a:r>
              <a:rPr lang="en-US" i="1" dirty="0"/>
              <a:t>minutes</a:t>
            </a:r>
          </a:p>
          <a:p>
            <a:pPr defTabSz="912540">
              <a:defRPr/>
            </a:pPr>
            <a:endParaRPr lang="en-US" i="1" baseline="0" dirty="0" smtClean="0"/>
          </a:p>
        </p:txBody>
      </p:sp>
      <p:sp>
        <p:nvSpPr>
          <p:cNvPr id="4" name="Slide Number Placeholder 3"/>
          <p:cNvSpPr>
            <a:spLocks noGrp="1"/>
          </p:cNvSpPr>
          <p:nvPr>
            <p:ph type="sldNum" sz="quarter" idx="10"/>
          </p:nvPr>
        </p:nvSpPr>
        <p:spPr/>
        <p:txBody>
          <a:bodyPr/>
          <a:lstStyle/>
          <a:p>
            <a:fld id="{04CD03FB-2BEC-49C8-A4EC-285CE8E4B3DB}" type="slidenum">
              <a:rPr lang="en-US" smtClean="0"/>
              <a:t>58</a:t>
            </a:fld>
            <a:endParaRPr lang="en-US"/>
          </a:p>
        </p:txBody>
      </p:sp>
    </p:spTree>
    <p:extLst>
      <p:ext uri="{BB962C8B-B14F-4D97-AF65-F5344CB8AC3E}">
        <p14:creationId xmlns:p14="http://schemas.microsoft.com/office/powerpoint/2010/main" val="72245005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Don’t forget to keep an eye on the website to watch for any new resources and guidance!</a:t>
            </a:r>
          </a:p>
        </p:txBody>
      </p:sp>
      <p:sp>
        <p:nvSpPr>
          <p:cNvPr id="4" name="Slide Number Placeholder 3"/>
          <p:cNvSpPr>
            <a:spLocks noGrp="1"/>
          </p:cNvSpPr>
          <p:nvPr>
            <p:ph type="sldNum" sz="quarter" idx="10"/>
          </p:nvPr>
        </p:nvSpPr>
        <p:spPr/>
        <p:txBody>
          <a:bodyPr/>
          <a:lstStyle/>
          <a:p>
            <a:fld id="{04CD03FB-2BEC-49C8-A4EC-285CE8E4B3DB}" type="slidenum">
              <a:rPr lang="en-US" smtClean="0"/>
              <a:t>59</a:t>
            </a:fld>
            <a:endParaRPr lang="en-US"/>
          </a:p>
        </p:txBody>
      </p:sp>
    </p:spTree>
    <p:extLst>
      <p:ext uri="{BB962C8B-B14F-4D97-AF65-F5344CB8AC3E}">
        <p14:creationId xmlns:p14="http://schemas.microsoft.com/office/powerpoint/2010/main" val="5574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this first part of this training, we will get to know the Foundations.  We will review the revision process and the purpose of the early learning development framework. Lastly, we will examine the new format of the Foundations document and review the tools included for educators.  This will all help set the stage for our later work in this training to practice applying the Foundations to the work we do every day with children.  Let’s also walk through the Foundations document while we go over this introductory information.</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6</a:t>
            </a:fld>
            <a:endParaRPr lang="en-US"/>
          </a:p>
        </p:txBody>
      </p:sp>
    </p:spTree>
    <p:extLst>
      <p:ext uri="{BB962C8B-B14F-4D97-AF65-F5344CB8AC3E}">
        <p14:creationId xmlns:p14="http://schemas.microsoft.com/office/powerpoint/2010/main" val="305198969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12540">
              <a:defRPr/>
            </a:pPr>
            <a:r>
              <a:rPr lang="en-US" dirty="0" smtClean="0"/>
              <a:t>As we close,</a:t>
            </a:r>
            <a:r>
              <a:rPr lang="en-US" baseline="0" dirty="0" smtClean="0"/>
              <a:t> please remember that the Foundations are more than just a document.  They help you to plan for intentionality as well as depth and breadth of skills and concepts in your curriculum.  They were designed for all children and are user friendly.  Intentionally planning throughout your curriculum for the skills and concepts found within the Foundation to be demonstrated will ensure positive outcomes for ALL children. </a:t>
            </a:r>
          </a:p>
          <a:p>
            <a:pPr defTabSz="912540">
              <a:defRPr/>
            </a:pPr>
            <a:endParaRPr lang="en-US" baseline="0" dirty="0" smtClean="0"/>
          </a:p>
          <a:p>
            <a:pPr defTabSz="912540">
              <a:defRPr/>
            </a:pPr>
            <a:r>
              <a:rPr lang="en-US" baseline="0" dirty="0" smtClean="0"/>
              <a:t>Don’t forget to watch for updates on the Indiana Department of Education website.  There will be an increased number of supporting documents and in-depth training for each developmental area to assist you with your implementation of the Foundations.</a:t>
            </a:r>
            <a:endParaRPr lang="en-US" dirty="0" smtClean="0"/>
          </a:p>
        </p:txBody>
      </p:sp>
      <p:sp>
        <p:nvSpPr>
          <p:cNvPr id="4" name="Slide Number Placeholder 3"/>
          <p:cNvSpPr>
            <a:spLocks noGrp="1"/>
          </p:cNvSpPr>
          <p:nvPr>
            <p:ph type="sldNum" sz="quarter" idx="10"/>
          </p:nvPr>
        </p:nvSpPr>
        <p:spPr/>
        <p:txBody>
          <a:bodyPr/>
          <a:lstStyle/>
          <a:p>
            <a:fld id="{04CD03FB-2BEC-49C8-A4EC-285CE8E4B3DB}" type="slidenum">
              <a:rPr lang="en-US" smtClean="0"/>
              <a:t>60</a:t>
            </a:fld>
            <a:endParaRPr lang="en-US"/>
          </a:p>
        </p:txBody>
      </p:sp>
    </p:spTree>
    <p:extLst>
      <p:ext uri="{BB962C8B-B14F-4D97-AF65-F5344CB8AC3E}">
        <p14:creationId xmlns:p14="http://schemas.microsoft.com/office/powerpoint/2010/main" val="22058809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Thank you for</a:t>
            </a:r>
            <a:r>
              <a:rPr lang="en-US" baseline="0" dirty="0" smtClean="0"/>
              <a:t> your time and participation today!</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61</a:t>
            </a:fld>
            <a:endParaRPr lang="en-US"/>
          </a:p>
        </p:txBody>
      </p:sp>
    </p:spTree>
    <p:extLst>
      <p:ext uri="{BB962C8B-B14F-4D97-AF65-F5344CB8AC3E}">
        <p14:creationId xmlns:p14="http://schemas.microsoft.com/office/powerpoint/2010/main" val="273868455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smtClean="0"/>
              <a:t>Note</a:t>
            </a:r>
            <a:r>
              <a:rPr lang="en-US" i="1" baseline="0" dirty="0" smtClean="0"/>
              <a:t> to trainers: Don’t forget to add a slide with your name and contact information.</a:t>
            </a:r>
            <a:endParaRPr lang="en-US" i="1" dirty="0"/>
          </a:p>
        </p:txBody>
      </p:sp>
      <p:sp>
        <p:nvSpPr>
          <p:cNvPr id="4" name="Slide Number Placeholder 3"/>
          <p:cNvSpPr>
            <a:spLocks noGrp="1"/>
          </p:cNvSpPr>
          <p:nvPr>
            <p:ph type="sldNum" sz="quarter" idx="10"/>
          </p:nvPr>
        </p:nvSpPr>
        <p:spPr/>
        <p:txBody>
          <a:bodyPr/>
          <a:lstStyle/>
          <a:p>
            <a:fld id="{04CD03FB-2BEC-49C8-A4EC-285CE8E4B3DB}" type="slidenum">
              <a:rPr lang="en-US" smtClean="0"/>
              <a:t>62</a:t>
            </a:fld>
            <a:endParaRPr lang="en-US"/>
          </a:p>
        </p:txBody>
      </p:sp>
    </p:spTree>
    <p:extLst>
      <p:ext uri="{BB962C8B-B14F-4D97-AF65-F5344CB8AC3E}">
        <p14:creationId xmlns:p14="http://schemas.microsoft.com/office/powerpoint/2010/main" val="419840732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4CD03FB-2BEC-49C8-A4EC-285CE8E4B3DB}" type="slidenum">
              <a:rPr lang="en-US" smtClean="0"/>
              <a:t>63</a:t>
            </a:fld>
            <a:endParaRPr lang="en-US"/>
          </a:p>
        </p:txBody>
      </p:sp>
    </p:spTree>
    <p:extLst>
      <p:ext uri="{BB962C8B-B14F-4D97-AF65-F5344CB8AC3E}">
        <p14:creationId xmlns:p14="http://schemas.microsoft.com/office/powerpoint/2010/main" val="33518186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2015 revision was based on research, feedback from practitioners, and work from professionals with expertise in each specialized area. The revision </a:t>
            </a:r>
            <a:r>
              <a:rPr lang="en-US" dirty="0" smtClean="0"/>
              <a:t>addresses the key points that are listed on this slide.</a:t>
            </a:r>
          </a:p>
          <a:p>
            <a:endParaRPr lang="en-US" dirty="0" smtClean="0"/>
          </a:p>
          <a:p>
            <a:r>
              <a:rPr lang="en-US" dirty="0" smtClean="0"/>
              <a:t>A</a:t>
            </a:r>
            <a:r>
              <a:rPr lang="en-US" baseline="0" dirty="0" smtClean="0"/>
              <a:t> </a:t>
            </a:r>
            <a:r>
              <a:rPr lang="en-US" dirty="0" smtClean="0"/>
              <a:t>variety</a:t>
            </a:r>
            <a:r>
              <a:rPr lang="en-US" baseline="0" dirty="0" smtClean="0"/>
              <a:t> of stakeholders including program providers and directors, Head Start, the Indiana Association for the Education of Young Children, Child Care Resource and Referral, Indiana Department of Education, and higher education just to name a few were involved in the revision process to achieve the 2015 revision of the Foundations.  Additionally, the Foundations were reviewed by someone outside of the state of Indiana and were ultimately approved by the Indiana Early Learning Advisory Committee in the summer of 2015.</a:t>
            </a:r>
            <a:endParaRPr lang="en-US" dirty="0" smtClean="0"/>
          </a:p>
          <a:p>
            <a:endParaRPr lang="en-US" dirty="0" smtClean="0"/>
          </a:p>
          <a:p>
            <a:pPr marL="0" marR="0" indent="0" algn="l" defTabSz="912540" rtl="0" eaLnBrk="1" fontAlgn="auto" latinLnBrk="0" hangingPunct="1">
              <a:lnSpc>
                <a:spcPct val="100000"/>
              </a:lnSpc>
              <a:spcBef>
                <a:spcPts val="0"/>
              </a:spcBef>
              <a:spcAft>
                <a:spcPts val="0"/>
              </a:spcAft>
              <a:buClrTx/>
              <a:buSzTx/>
              <a:buFontTx/>
              <a:buNone/>
              <a:tabLst/>
              <a:defRPr/>
            </a:pPr>
            <a:r>
              <a:rPr lang="en-US" baseline="0" dirty="0" smtClean="0"/>
              <a:t>Page 2 of the Foundations document lists over 140 Indiana stakeholders who contributed to the revision process. These contributions led to a stronger set of Foundations for Indiana’s early learners.  Pages 3 and 4 of the Foundations document give a more detailed introduction and purpose that is helpful in developing understanding of why the Foundations were developed and how they apply to the continuum of learning.</a:t>
            </a:r>
            <a:endParaRPr lang="en-US" dirty="0" smtClean="0"/>
          </a:p>
          <a:p>
            <a:endParaRPr lang="en-US" dirty="0" smtClean="0"/>
          </a:p>
          <a:p>
            <a:r>
              <a:rPr lang="en-US" i="1" dirty="0" smtClean="0"/>
              <a:t>Note to trainers: R</a:t>
            </a:r>
            <a:r>
              <a:rPr lang="en-US" i="1" baseline="0" dirty="0" smtClean="0"/>
              <a:t>eview these briefly with the participants to ensure they understand the key features such as alignment to the Indiana Academic Standards, ISTAR-KR, etc.</a:t>
            </a:r>
          </a:p>
        </p:txBody>
      </p:sp>
      <p:sp>
        <p:nvSpPr>
          <p:cNvPr id="4" name="Slide Number Placeholder 3"/>
          <p:cNvSpPr>
            <a:spLocks noGrp="1"/>
          </p:cNvSpPr>
          <p:nvPr>
            <p:ph type="sldNum" sz="quarter" idx="10"/>
          </p:nvPr>
        </p:nvSpPr>
        <p:spPr/>
        <p:txBody>
          <a:bodyPr/>
          <a:lstStyle/>
          <a:p>
            <a:fld id="{04CD03FB-2BEC-49C8-A4EC-285CE8E4B3DB}" type="slidenum">
              <a:rPr lang="en-US" smtClean="0"/>
              <a:t>7</a:t>
            </a:fld>
            <a:endParaRPr lang="en-US"/>
          </a:p>
        </p:txBody>
      </p:sp>
    </p:spTree>
    <p:extLst>
      <p:ext uri="{BB962C8B-B14F-4D97-AF65-F5344CB8AC3E}">
        <p14:creationId xmlns:p14="http://schemas.microsoft.com/office/powerpoint/2010/main" val="28512672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audience for this framework is early childhood educators, program directors, school administrators, and college and university faculty. This core document was developed for use in all types of early childhood programs. Guidance and support documents will be </a:t>
            </a:r>
            <a:r>
              <a:rPr lang="en-US" dirty="0" smtClean="0"/>
              <a:t>available in the near</a:t>
            </a:r>
            <a:r>
              <a:rPr lang="en-US" baseline="0" dirty="0" smtClean="0"/>
              <a:t> future</a:t>
            </a:r>
            <a:r>
              <a:rPr lang="en-US" dirty="0" smtClean="0"/>
              <a:t>.</a:t>
            </a:r>
            <a:endParaRPr lang="en-US" dirty="0"/>
          </a:p>
        </p:txBody>
      </p:sp>
      <p:sp>
        <p:nvSpPr>
          <p:cNvPr id="4" name="Slide Number Placeholder 3"/>
          <p:cNvSpPr>
            <a:spLocks noGrp="1"/>
          </p:cNvSpPr>
          <p:nvPr>
            <p:ph type="sldNum" sz="quarter" idx="10"/>
          </p:nvPr>
        </p:nvSpPr>
        <p:spPr/>
        <p:txBody>
          <a:bodyPr/>
          <a:lstStyle/>
          <a:p>
            <a:fld id="{04CD03FB-2BEC-49C8-A4EC-285CE8E4B3DB}" type="slidenum">
              <a:rPr lang="en-US" smtClean="0"/>
              <a:t>8</a:t>
            </a:fld>
            <a:endParaRPr lang="en-US"/>
          </a:p>
        </p:txBody>
      </p:sp>
    </p:spTree>
    <p:extLst>
      <p:ext uri="{BB962C8B-B14F-4D97-AF65-F5344CB8AC3E}">
        <p14:creationId xmlns:p14="http://schemas.microsoft.com/office/powerpoint/2010/main" val="2851267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The next section of slides will review the format of the Foundations document. </a:t>
            </a:r>
          </a:p>
        </p:txBody>
      </p:sp>
      <p:sp>
        <p:nvSpPr>
          <p:cNvPr id="4" name="Slide Number Placeholder 3"/>
          <p:cNvSpPr>
            <a:spLocks noGrp="1"/>
          </p:cNvSpPr>
          <p:nvPr>
            <p:ph type="sldNum" sz="quarter" idx="10"/>
          </p:nvPr>
        </p:nvSpPr>
        <p:spPr/>
        <p:txBody>
          <a:bodyPr/>
          <a:lstStyle/>
          <a:p>
            <a:fld id="{04CD03FB-2BEC-49C8-A4EC-285CE8E4B3DB}" type="slidenum">
              <a:rPr lang="en-US" smtClean="0"/>
              <a:t>9</a:t>
            </a:fld>
            <a:endParaRPr lang="en-US"/>
          </a:p>
        </p:txBody>
      </p:sp>
    </p:spTree>
    <p:extLst>
      <p:ext uri="{BB962C8B-B14F-4D97-AF65-F5344CB8AC3E}">
        <p14:creationId xmlns:p14="http://schemas.microsoft.com/office/powerpoint/2010/main" val="25083808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A6B0A56-44D1-4C0A-A00E-5CF5542D703E}" type="datetimeFigureOut">
              <a:rPr lang="en-US" smtClean="0"/>
              <a:t>3/12/2018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3288D0-A683-4F8A-BBCC-864740ED37C4}" type="slidenum">
              <a:rPr lang="en-US" smtClean="0"/>
              <a:t>‹#›</a:t>
            </a:fld>
            <a:endParaRPr lang="en-US"/>
          </a:p>
        </p:txBody>
      </p:sp>
    </p:spTree>
    <p:extLst>
      <p:ext uri="{BB962C8B-B14F-4D97-AF65-F5344CB8AC3E}">
        <p14:creationId xmlns:p14="http://schemas.microsoft.com/office/powerpoint/2010/main" val="3342886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6B0A56-44D1-4C0A-A00E-5CF5542D703E}" type="datetimeFigureOut">
              <a:rPr lang="en-US" smtClean="0"/>
              <a:t>3/12/2018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3288D0-A683-4F8A-BBCC-864740ED37C4}" type="slidenum">
              <a:rPr lang="en-US" smtClean="0"/>
              <a:t>‹#›</a:t>
            </a:fld>
            <a:endParaRPr lang="en-US"/>
          </a:p>
        </p:txBody>
      </p:sp>
    </p:spTree>
    <p:extLst>
      <p:ext uri="{BB962C8B-B14F-4D97-AF65-F5344CB8AC3E}">
        <p14:creationId xmlns:p14="http://schemas.microsoft.com/office/powerpoint/2010/main" val="1175480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6B0A56-44D1-4C0A-A00E-5CF5542D703E}" type="datetimeFigureOut">
              <a:rPr lang="en-US" smtClean="0"/>
              <a:t>3/12/2018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3288D0-A683-4F8A-BBCC-864740ED37C4}" type="slidenum">
              <a:rPr lang="en-US" smtClean="0"/>
              <a:t>‹#›</a:t>
            </a:fld>
            <a:endParaRPr lang="en-US"/>
          </a:p>
        </p:txBody>
      </p:sp>
    </p:spTree>
    <p:extLst>
      <p:ext uri="{BB962C8B-B14F-4D97-AF65-F5344CB8AC3E}">
        <p14:creationId xmlns:p14="http://schemas.microsoft.com/office/powerpoint/2010/main" val="3964536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A6B0A56-44D1-4C0A-A00E-5CF5542D703E}" type="datetimeFigureOut">
              <a:rPr lang="en-US" smtClean="0"/>
              <a:t>3/12/2018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3288D0-A683-4F8A-BBCC-864740ED37C4}" type="slidenum">
              <a:rPr lang="en-US" smtClean="0"/>
              <a:t>‹#›</a:t>
            </a:fld>
            <a:endParaRPr lang="en-US"/>
          </a:p>
        </p:txBody>
      </p:sp>
    </p:spTree>
    <p:extLst>
      <p:ext uri="{BB962C8B-B14F-4D97-AF65-F5344CB8AC3E}">
        <p14:creationId xmlns:p14="http://schemas.microsoft.com/office/powerpoint/2010/main" val="35181364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A6B0A56-44D1-4C0A-A00E-5CF5542D703E}" type="datetimeFigureOut">
              <a:rPr lang="en-US" smtClean="0"/>
              <a:t>3/12/2018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3288D0-A683-4F8A-BBCC-864740ED37C4}" type="slidenum">
              <a:rPr lang="en-US" smtClean="0"/>
              <a:t>‹#›</a:t>
            </a:fld>
            <a:endParaRPr lang="en-US"/>
          </a:p>
        </p:txBody>
      </p:sp>
    </p:spTree>
    <p:extLst>
      <p:ext uri="{BB962C8B-B14F-4D97-AF65-F5344CB8AC3E}">
        <p14:creationId xmlns:p14="http://schemas.microsoft.com/office/powerpoint/2010/main" val="22841717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A6B0A56-44D1-4C0A-A00E-5CF5542D703E}" type="datetimeFigureOut">
              <a:rPr lang="en-US" smtClean="0"/>
              <a:t>3/12/2018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3288D0-A683-4F8A-BBCC-864740ED37C4}" type="slidenum">
              <a:rPr lang="en-US" smtClean="0"/>
              <a:t>‹#›</a:t>
            </a:fld>
            <a:endParaRPr lang="en-US"/>
          </a:p>
        </p:txBody>
      </p:sp>
    </p:spTree>
    <p:extLst>
      <p:ext uri="{BB962C8B-B14F-4D97-AF65-F5344CB8AC3E}">
        <p14:creationId xmlns:p14="http://schemas.microsoft.com/office/powerpoint/2010/main" val="11576286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A6B0A56-44D1-4C0A-A00E-5CF5542D703E}" type="datetimeFigureOut">
              <a:rPr lang="en-US" smtClean="0"/>
              <a:t>3/12/2018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3288D0-A683-4F8A-BBCC-864740ED37C4}" type="slidenum">
              <a:rPr lang="en-US" smtClean="0"/>
              <a:t>‹#›</a:t>
            </a:fld>
            <a:endParaRPr lang="en-US"/>
          </a:p>
        </p:txBody>
      </p:sp>
    </p:spTree>
    <p:extLst>
      <p:ext uri="{BB962C8B-B14F-4D97-AF65-F5344CB8AC3E}">
        <p14:creationId xmlns:p14="http://schemas.microsoft.com/office/powerpoint/2010/main" val="3172013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A6B0A56-44D1-4C0A-A00E-5CF5542D703E}" type="datetimeFigureOut">
              <a:rPr lang="en-US" smtClean="0"/>
              <a:t>3/12/2018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3288D0-A683-4F8A-BBCC-864740ED37C4}" type="slidenum">
              <a:rPr lang="en-US" smtClean="0"/>
              <a:t>‹#›</a:t>
            </a:fld>
            <a:endParaRPr lang="en-US"/>
          </a:p>
        </p:txBody>
      </p:sp>
    </p:spTree>
    <p:extLst>
      <p:ext uri="{BB962C8B-B14F-4D97-AF65-F5344CB8AC3E}">
        <p14:creationId xmlns:p14="http://schemas.microsoft.com/office/powerpoint/2010/main" val="284368524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A6B0A56-44D1-4C0A-A00E-5CF5542D703E}" type="datetimeFigureOut">
              <a:rPr lang="en-US" smtClean="0"/>
              <a:t>3/12/2018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3288D0-A683-4F8A-BBCC-864740ED37C4}" type="slidenum">
              <a:rPr lang="en-US" smtClean="0"/>
              <a:t>‹#›</a:t>
            </a:fld>
            <a:endParaRPr lang="en-US"/>
          </a:p>
        </p:txBody>
      </p:sp>
    </p:spTree>
    <p:extLst>
      <p:ext uri="{BB962C8B-B14F-4D97-AF65-F5344CB8AC3E}">
        <p14:creationId xmlns:p14="http://schemas.microsoft.com/office/powerpoint/2010/main" val="829619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6B0A56-44D1-4C0A-A00E-5CF5542D703E}" type="datetimeFigureOut">
              <a:rPr lang="en-US" smtClean="0"/>
              <a:t>3/12/2018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3288D0-A683-4F8A-BBCC-864740ED37C4}" type="slidenum">
              <a:rPr lang="en-US" smtClean="0"/>
              <a:t>‹#›</a:t>
            </a:fld>
            <a:endParaRPr lang="en-US"/>
          </a:p>
        </p:txBody>
      </p:sp>
    </p:spTree>
    <p:extLst>
      <p:ext uri="{BB962C8B-B14F-4D97-AF65-F5344CB8AC3E}">
        <p14:creationId xmlns:p14="http://schemas.microsoft.com/office/powerpoint/2010/main" val="343567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A6B0A56-44D1-4C0A-A00E-5CF5542D703E}" type="datetimeFigureOut">
              <a:rPr lang="en-US" smtClean="0"/>
              <a:t>3/12/2018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3288D0-A683-4F8A-BBCC-864740ED37C4}" type="slidenum">
              <a:rPr lang="en-US" smtClean="0"/>
              <a:t>‹#›</a:t>
            </a:fld>
            <a:endParaRPr lang="en-US"/>
          </a:p>
        </p:txBody>
      </p:sp>
    </p:spTree>
    <p:extLst>
      <p:ext uri="{BB962C8B-B14F-4D97-AF65-F5344CB8AC3E}">
        <p14:creationId xmlns:p14="http://schemas.microsoft.com/office/powerpoint/2010/main" val="33630459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6B0A56-44D1-4C0A-A00E-5CF5542D703E}" type="datetimeFigureOut">
              <a:rPr lang="en-US" smtClean="0"/>
              <a:t>3/12/2018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3288D0-A683-4F8A-BBCC-864740ED37C4}" type="slidenum">
              <a:rPr lang="en-US" smtClean="0"/>
              <a:t>‹#›</a:t>
            </a:fld>
            <a:endParaRPr lang="en-US"/>
          </a:p>
        </p:txBody>
      </p:sp>
    </p:spTree>
    <p:extLst>
      <p:ext uri="{BB962C8B-B14F-4D97-AF65-F5344CB8AC3E}">
        <p14:creationId xmlns:p14="http://schemas.microsoft.com/office/powerpoint/2010/main" val="19236916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www.doe.in.gov/earlylearning" TargetMode="External"/><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hyperlink" Target="http://www.doe.in.gov/earlylearning" TargetMode="External"/><Relationship Id="rId2" Type="http://schemas.openxmlformats.org/officeDocument/2006/relationships/notesSlide" Target="../notesSlides/notesSlide59.xml"/><Relationship Id="rId1" Type="http://schemas.openxmlformats.org/officeDocument/2006/relationships/slideLayout" Target="../slideLayouts/slideLayout7.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5562600"/>
            <a:ext cx="8153400" cy="523220"/>
          </a:xfrm>
          <a:prstGeom prst="rect">
            <a:avLst/>
          </a:prstGeom>
          <a:noFill/>
        </p:spPr>
        <p:txBody>
          <a:bodyPr wrap="square" rtlCol="0">
            <a:spAutoFit/>
          </a:bodyPr>
          <a:lstStyle/>
          <a:p>
            <a:pPr algn="ctr"/>
            <a:r>
              <a:rPr lang="en-US" sz="2800" b="1" dirty="0" smtClean="0"/>
              <a:t>Indiana’s Early Learning Development Framework</a:t>
            </a:r>
            <a:endParaRPr lang="en-US" sz="2800" b="1" dirty="0"/>
          </a:p>
        </p:txBody>
      </p:sp>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1676400" y="483359"/>
            <a:ext cx="5654516" cy="4635690"/>
          </a:xfrm>
          <a:prstGeom prst="rect">
            <a:avLst/>
          </a:prstGeom>
        </p:spPr>
      </p:pic>
    </p:spTree>
    <p:extLst>
      <p:ext uri="{BB962C8B-B14F-4D97-AF65-F5344CB8AC3E}">
        <p14:creationId xmlns:p14="http://schemas.microsoft.com/office/powerpoint/2010/main" val="329413924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63497"/>
            <a:ext cx="4648200" cy="6030892"/>
          </a:xfrm>
          <a:prstGeom prst="rect">
            <a:avLst/>
          </a:prstGeom>
        </p:spPr>
      </p:pic>
      <p:sp>
        <p:nvSpPr>
          <p:cNvPr id="3" name="TextBox 2"/>
          <p:cNvSpPr txBox="1"/>
          <p:nvPr/>
        </p:nvSpPr>
        <p:spPr>
          <a:xfrm>
            <a:off x="5410200" y="2209800"/>
            <a:ext cx="3429000" cy="3046988"/>
          </a:xfrm>
          <a:prstGeom prst="rect">
            <a:avLst/>
          </a:prstGeom>
          <a:noFill/>
        </p:spPr>
        <p:txBody>
          <a:bodyPr wrap="square" rtlCol="0">
            <a:spAutoFit/>
          </a:bodyPr>
          <a:lstStyle/>
          <a:p>
            <a:pPr algn="ctr"/>
            <a:r>
              <a:rPr lang="en-US" sz="3200" dirty="0" smtClean="0">
                <a:solidFill>
                  <a:schemeClr val="bg1"/>
                </a:solidFill>
                <a:latin typeface="Century Gothic" pitchFamily="34" charset="0"/>
              </a:rPr>
              <a:t>1000s of Foundations were streamlined into 34 core Foundations. </a:t>
            </a:r>
            <a:endParaRPr lang="en-US" sz="3200" dirty="0">
              <a:solidFill>
                <a:schemeClr val="bg1"/>
              </a:solidFill>
              <a:latin typeface="Century Gothic" pitchFamily="34" charset="0"/>
            </a:endParaRPr>
          </a:p>
        </p:txBody>
      </p:sp>
    </p:spTree>
    <p:extLst>
      <p:ext uri="{BB962C8B-B14F-4D97-AF65-F5344CB8AC3E}">
        <p14:creationId xmlns:p14="http://schemas.microsoft.com/office/powerpoint/2010/main" val="29888493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63497"/>
            <a:ext cx="4648200" cy="6030892"/>
          </a:xfrm>
          <a:prstGeom prst="rect">
            <a:avLst/>
          </a:prstGeom>
        </p:spPr>
      </p:pic>
      <p:sp>
        <p:nvSpPr>
          <p:cNvPr id="9" name="Rectangular Callout 8"/>
          <p:cNvSpPr/>
          <p:nvPr/>
        </p:nvSpPr>
        <p:spPr>
          <a:xfrm>
            <a:off x="2285999" y="1066800"/>
            <a:ext cx="6606957" cy="3886200"/>
          </a:xfrm>
          <a:prstGeom prst="wedgeRectCallout">
            <a:avLst>
              <a:gd name="adj1" fmla="val -63202"/>
              <a:gd name="adj2" fmla="val -10933"/>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4600" y="1166940"/>
            <a:ext cx="6227339" cy="3609720"/>
          </a:xfrm>
          <a:prstGeom prst="rect">
            <a:avLst/>
          </a:prstGeom>
        </p:spPr>
      </p:pic>
    </p:spTree>
    <p:extLst>
      <p:ext uri="{BB962C8B-B14F-4D97-AF65-F5344CB8AC3E}">
        <p14:creationId xmlns:p14="http://schemas.microsoft.com/office/powerpoint/2010/main" val="268914337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63497"/>
            <a:ext cx="4648200" cy="6030892"/>
          </a:xfrm>
          <a:prstGeom prst="rect">
            <a:avLst/>
          </a:prstGeom>
        </p:spPr>
      </p:pic>
      <p:sp>
        <p:nvSpPr>
          <p:cNvPr id="7" name="Rectangular Callout 6"/>
          <p:cNvSpPr/>
          <p:nvPr/>
        </p:nvSpPr>
        <p:spPr>
          <a:xfrm>
            <a:off x="2013045" y="1600200"/>
            <a:ext cx="6902355" cy="3962400"/>
          </a:xfrm>
          <a:prstGeom prst="wedgeRectCallout">
            <a:avLst>
              <a:gd name="adj1" fmla="val -60891"/>
              <a:gd name="adj2" fmla="val 3205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6000" y="1780002"/>
            <a:ext cx="6381367" cy="3602796"/>
          </a:xfrm>
          <a:prstGeom prst="rect">
            <a:avLst/>
          </a:prstGeom>
        </p:spPr>
      </p:pic>
    </p:spTree>
    <p:extLst>
      <p:ext uri="{BB962C8B-B14F-4D97-AF65-F5344CB8AC3E}">
        <p14:creationId xmlns:p14="http://schemas.microsoft.com/office/powerpoint/2010/main" val="8004837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65553"/>
            <a:ext cx="4648200" cy="6026780"/>
          </a:xfrm>
          <a:prstGeom prst="rect">
            <a:avLst/>
          </a:prstGeom>
        </p:spPr>
      </p:pic>
      <p:sp>
        <p:nvSpPr>
          <p:cNvPr id="5" name="TextBox 4"/>
          <p:cNvSpPr txBox="1"/>
          <p:nvPr/>
        </p:nvSpPr>
        <p:spPr>
          <a:xfrm>
            <a:off x="5186718" y="1905000"/>
            <a:ext cx="3657600" cy="4401205"/>
          </a:xfrm>
          <a:prstGeom prst="rect">
            <a:avLst/>
          </a:prstGeom>
          <a:noFill/>
        </p:spPr>
        <p:txBody>
          <a:bodyPr wrap="square" rtlCol="0">
            <a:spAutoFit/>
          </a:bodyPr>
          <a:lstStyle/>
          <a:p>
            <a:pPr algn="ctr"/>
            <a:r>
              <a:rPr lang="en-US" sz="2800" dirty="0" smtClean="0">
                <a:solidFill>
                  <a:schemeClr val="bg1"/>
                </a:solidFill>
                <a:latin typeface="Century Gothic" pitchFamily="34" charset="0"/>
              </a:rPr>
              <a:t>The core Foundation outlines the essential concepts and skills early learners should know and/or demonstrate in a particular developmental area. </a:t>
            </a:r>
            <a:endParaRPr lang="en-US" sz="2800" dirty="0">
              <a:solidFill>
                <a:schemeClr val="bg1"/>
              </a:solidFill>
              <a:latin typeface="Century Gothic" pitchFamily="34" charset="0"/>
            </a:endParaRPr>
          </a:p>
        </p:txBody>
      </p:sp>
      <p:sp>
        <p:nvSpPr>
          <p:cNvPr id="7" name="Rectangular Callout 6"/>
          <p:cNvSpPr/>
          <p:nvPr/>
        </p:nvSpPr>
        <p:spPr>
          <a:xfrm>
            <a:off x="3962400" y="685800"/>
            <a:ext cx="4953000" cy="727620"/>
          </a:xfrm>
          <a:prstGeom prst="wedgeRectCallout">
            <a:avLst>
              <a:gd name="adj1" fmla="val -73462"/>
              <a:gd name="adj2" fmla="val -516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3966949" y="643978"/>
            <a:ext cx="4914900" cy="769441"/>
          </a:xfrm>
          <a:prstGeom prst="rect">
            <a:avLst/>
          </a:prstGeom>
          <a:noFill/>
        </p:spPr>
        <p:txBody>
          <a:bodyPr wrap="square" rtlCol="0">
            <a:spAutoFit/>
          </a:bodyPr>
          <a:lstStyle/>
          <a:p>
            <a:pPr algn="ctr"/>
            <a:r>
              <a:rPr lang="en-US" sz="4400" b="1" dirty="0" smtClean="0">
                <a:solidFill>
                  <a:schemeClr val="bg1"/>
                </a:solidFill>
                <a:latin typeface="Century Gothic" pitchFamily="34" charset="0"/>
              </a:rPr>
              <a:t>Core Foundation</a:t>
            </a:r>
            <a:endParaRPr lang="en-US" sz="4400" b="1" dirty="0">
              <a:solidFill>
                <a:schemeClr val="bg1"/>
              </a:solidFill>
              <a:latin typeface="Century Gothic" pitchFamily="34" charset="0"/>
            </a:endParaRPr>
          </a:p>
        </p:txBody>
      </p:sp>
    </p:spTree>
    <p:extLst>
      <p:ext uri="{BB962C8B-B14F-4D97-AF65-F5344CB8AC3E}">
        <p14:creationId xmlns:p14="http://schemas.microsoft.com/office/powerpoint/2010/main" val="706666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65553"/>
            <a:ext cx="4648200" cy="6026780"/>
          </a:xfrm>
          <a:prstGeom prst="rect">
            <a:avLst/>
          </a:prstGeom>
        </p:spPr>
      </p:pic>
      <p:sp>
        <p:nvSpPr>
          <p:cNvPr id="5" name="TextBox 4"/>
          <p:cNvSpPr txBox="1"/>
          <p:nvPr/>
        </p:nvSpPr>
        <p:spPr>
          <a:xfrm>
            <a:off x="5186718" y="1905000"/>
            <a:ext cx="3657600" cy="3108543"/>
          </a:xfrm>
          <a:prstGeom prst="rect">
            <a:avLst/>
          </a:prstGeom>
          <a:noFill/>
        </p:spPr>
        <p:txBody>
          <a:bodyPr wrap="square" rtlCol="0">
            <a:spAutoFit/>
          </a:bodyPr>
          <a:lstStyle/>
          <a:p>
            <a:pPr algn="ctr"/>
            <a:r>
              <a:rPr lang="en-US" sz="2800" dirty="0" smtClean="0">
                <a:solidFill>
                  <a:schemeClr val="bg1"/>
                </a:solidFill>
                <a:latin typeface="Century Gothic" pitchFamily="34" charset="0"/>
              </a:rPr>
              <a:t>The topics are subcategories of the core Foundations. They outline the concepts covered in the foundation.</a:t>
            </a:r>
            <a:endParaRPr lang="en-US" sz="2800" dirty="0">
              <a:solidFill>
                <a:schemeClr val="bg1"/>
              </a:solidFill>
              <a:latin typeface="Century Gothic" pitchFamily="34" charset="0"/>
            </a:endParaRPr>
          </a:p>
        </p:txBody>
      </p:sp>
      <p:sp>
        <p:nvSpPr>
          <p:cNvPr id="7" name="Rectangular Callout 6"/>
          <p:cNvSpPr/>
          <p:nvPr/>
        </p:nvSpPr>
        <p:spPr>
          <a:xfrm>
            <a:off x="3962400" y="676391"/>
            <a:ext cx="4953000" cy="727620"/>
          </a:xfrm>
          <a:prstGeom prst="wedgeRectCallout">
            <a:avLst>
              <a:gd name="adj1" fmla="val -82555"/>
              <a:gd name="adj2" fmla="val 1922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152900" y="643979"/>
            <a:ext cx="4572000" cy="769441"/>
          </a:xfrm>
          <a:prstGeom prst="rect">
            <a:avLst/>
          </a:prstGeom>
          <a:noFill/>
        </p:spPr>
        <p:txBody>
          <a:bodyPr wrap="square" rtlCol="0">
            <a:spAutoFit/>
          </a:bodyPr>
          <a:lstStyle/>
          <a:p>
            <a:pPr algn="ctr"/>
            <a:r>
              <a:rPr lang="en-US" sz="4400" b="1" dirty="0" smtClean="0">
                <a:solidFill>
                  <a:schemeClr val="bg1"/>
                </a:solidFill>
                <a:latin typeface="Century Gothic" pitchFamily="34" charset="0"/>
              </a:rPr>
              <a:t>Topic</a:t>
            </a:r>
            <a:endParaRPr lang="en-US" sz="4400" b="1" dirty="0">
              <a:solidFill>
                <a:schemeClr val="bg1"/>
              </a:solidFill>
              <a:latin typeface="Century Gothic" pitchFamily="34" charset="0"/>
            </a:endParaRPr>
          </a:p>
        </p:txBody>
      </p:sp>
    </p:spTree>
    <p:extLst>
      <p:ext uri="{BB962C8B-B14F-4D97-AF65-F5344CB8AC3E}">
        <p14:creationId xmlns:p14="http://schemas.microsoft.com/office/powerpoint/2010/main" val="22587132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65553"/>
            <a:ext cx="4648200" cy="6026780"/>
          </a:xfrm>
          <a:prstGeom prst="rect">
            <a:avLst/>
          </a:prstGeom>
        </p:spPr>
      </p:pic>
      <p:sp>
        <p:nvSpPr>
          <p:cNvPr id="5" name="TextBox 4"/>
          <p:cNvSpPr txBox="1"/>
          <p:nvPr/>
        </p:nvSpPr>
        <p:spPr>
          <a:xfrm>
            <a:off x="5186718" y="1905000"/>
            <a:ext cx="3657600" cy="3108543"/>
          </a:xfrm>
          <a:prstGeom prst="rect">
            <a:avLst/>
          </a:prstGeom>
          <a:noFill/>
        </p:spPr>
        <p:txBody>
          <a:bodyPr wrap="square" rtlCol="0">
            <a:spAutoFit/>
          </a:bodyPr>
          <a:lstStyle/>
          <a:p>
            <a:pPr algn="ctr"/>
            <a:r>
              <a:rPr lang="en-US" sz="2800" dirty="0" smtClean="0">
                <a:solidFill>
                  <a:schemeClr val="bg1"/>
                </a:solidFill>
                <a:latin typeface="Century Gothic" pitchFamily="34" charset="0"/>
              </a:rPr>
              <a:t>The age ranges are not numerical. The user must interpret the developmental level of the child based on the child’s ability. </a:t>
            </a:r>
            <a:endParaRPr lang="en-US" sz="2800" dirty="0">
              <a:solidFill>
                <a:schemeClr val="bg1"/>
              </a:solidFill>
              <a:latin typeface="Century Gothic" pitchFamily="34" charset="0"/>
            </a:endParaRPr>
          </a:p>
        </p:txBody>
      </p:sp>
      <p:sp>
        <p:nvSpPr>
          <p:cNvPr id="7" name="Rectangular Callout 6"/>
          <p:cNvSpPr/>
          <p:nvPr/>
        </p:nvSpPr>
        <p:spPr>
          <a:xfrm>
            <a:off x="3962400" y="676391"/>
            <a:ext cx="4953000" cy="727620"/>
          </a:xfrm>
          <a:prstGeom prst="wedgeRectCallout">
            <a:avLst>
              <a:gd name="adj1" fmla="val -82831"/>
              <a:gd name="adj2" fmla="val 3422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152900" y="643979"/>
            <a:ext cx="4572000" cy="769441"/>
          </a:xfrm>
          <a:prstGeom prst="rect">
            <a:avLst/>
          </a:prstGeom>
          <a:noFill/>
        </p:spPr>
        <p:txBody>
          <a:bodyPr wrap="square" rtlCol="0">
            <a:spAutoFit/>
          </a:bodyPr>
          <a:lstStyle/>
          <a:p>
            <a:pPr algn="ctr"/>
            <a:r>
              <a:rPr lang="en-US" sz="4400" b="1" dirty="0" smtClean="0">
                <a:solidFill>
                  <a:schemeClr val="bg1"/>
                </a:solidFill>
                <a:latin typeface="Century Gothic" pitchFamily="34" charset="0"/>
              </a:rPr>
              <a:t>Age Ranges</a:t>
            </a:r>
            <a:endParaRPr lang="en-US" sz="4400" b="1" dirty="0">
              <a:solidFill>
                <a:schemeClr val="bg1"/>
              </a:solidFill>
              <a:latin typeface="Century Gothic" pitchFamily="34" charset="0"/>
            </a:endParaRPr>
          </a:p>
        </p:txBody>
      </p:sp>
    </p:spTree>
    <p:extLst>
      <p:ext uri="{BB962C8B-B14F-4D97-AF65-F5344CB8AC3E}">
        <p14:creationId xmlns:p14="http://schemas.microsoft.com/office/powerpoint/2010/main" val="30842042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65553"/>
            <a:ext cx="4648200" cy="6026780"/>
          </a:xfrm>
          <a:prstGeom prst="rect">
            <a:avLst/>
          </a:prstGeom>
        </p:spPr>
      </p:pic>
      <p:sp>
        <p:nvSpPr>
          <p:cNvPr id="5" name="TextBox 4"/>
          <p:cNvSpPr txBox="1"/>
          <p:nvPr/>
        </p:nvSpPr>
        <p:spPr>
          <a:xfrm>
            <a:off x="5186718" y="1905000"/>
            <a:ext cx="3657600" cy="2677656"/>
          </a:xfrm>
          <a:prstGeom prst="rect">
            <a:avLst/>
          </a:prstGeom>
          <a:noFill/>
        </p:spPr>
        <p:txBody>
          <a:bodyPr wrap="square" rtlCol="0">
            <a:spAutoFit/>
          </a:bodyPr>
          <a:lstStyle/>
          <a:p>
            <a:pPr algn="ctr"/>
            <a:r>
              <a:rPr lang="en-US" sz="2800" dirty="0" smtClean="0">
                <a:solidFill>
                  <a:schemeClr val="bg1"/>
                </a:solidFill>
                <a:latin typeface="Century Gothic" pitchFamily="34" charset="0"/>
              </a:rPr>
              <a:t>The indicators detail developmental progression by age. The indicators are not an exhaustive list. </a:t>
            </a:r>
            <a:endParaRPr lang="en-US" sz="2800" dirty="0">
              <a:solidFill>
                <a:schemeClr val="bg1"/>
              </a:solidFill>
              <a:latin typeface="Century Gothic" pitchFamily="34" charset="0"/>
            </a:endParaRPr>
          </a:p>
        </p:txBody>
      </p:sp>
      <p:sp>
        <p:nvSpPr>
          <p:cNvPr id="7" name="Rectangular Callout 6"/>
          <p:cNvSpPr/>
          <p:nvPr/>
        </p:nvSpPr>
        <p:spPr>
          <a:xfrm>
            <a:off x="3962400" y="676391"/>
            <a:ext cx="4953000" cy="727620"/>
          </a:xfrm>
          <a:prstGeom prst="wedgeRectCallout">
            <a:avLst>
              <a:gd name="adj1" fmla="val -86964"/>
              <a:gd name="adj2" fmla="val 13926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152900" y="643979"/>
            <a:ext cx="4572000" cy="769441"/>
          </a:xfrm>
          <a:prstGeom prst="rect">
            <a:avLst/>
          </a:prstGeom>
          <a:noFill/>
        </p:spPr>
        <p:txBody>
          <a:bodyPr wrap="square" rtlCol="0">
            <a:spAutoFit/>
          </a:bodyPr>
          <a:lstStyle/>
          <a:p>
            <a:pPr algn="ctr"/>
            <a:r>
              <a:rPr lang="en-US" sz="4400" b="1" dirty="0" smtClean="0">
                <a:solidFill>
                  <a:schemeClr val="bg1"/>
                </a:solidFill>
                <a:latin typeface="Century Gothic" pitchFamily="34" charset="0"/>
              </a:rPr>
              <a:t>Indicators</a:t>
            </a:r>
            <a:endParaRPr lang="en-US" sz="4400" b="1" dirty="0">
              <a:solidFill>
                <a:schemeClr val="bg1"/>
              </a:solidFill>
              <a:latin typeface="Century Gothic" pitchFamily="34" charset="0"/>
            </a:endParaRPr>
          </a:p>
        </p:txBody>
      </p:sp>
    </p:spTree>
    <p:extLst>
      <p:ext uri="{BB962C8B-B14F-4D97-AF65-F5344CB8AC3E}">
        <p14:creationId xmlns:p14="http://schemas.microsoft.com/office/powerpoint/2010/main" val="41162928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65553"/>
            <a:ext cx="4648200" cy="6026780"/>
          </a:xfrm>
          <a:prstGeom prst="rect">
            <a:avLst/>
          </a:prstGeom>
        </p:spPr>
      </p:pic>
      <p:sp>
        <p:nvSpPr>
          <p:cNvPr id="5" name="TextBox 4"/>
          <p:cNvSpPr txBox="1"/>
          <p:nvPr/>
        </p:nvSpPr>
        <p:spPr>
          <a:xfrm>
            <a:off x="5186718" y="1905000"/>
            <a:ext cx="3657600" cy="1815882"/>
          </a:xfrm>
          <a:prstGeom prst="rect">
            <a:avLst/>
          </a:prstGeom>
          <a:noFill/>
        </p:spPr>
        <p:txBody>
          <a:bodyPr wrap="square" rtlCol="0">
            <a:spAutoFit/>
          </a:bodyPr>
          <a:lstStyle/>
          <a:p>
            <a:pPr algn="ctr"/>
            <a:r>
              <a:rPr lang="en-US" sz="2800" dirty="0" smtClean="0">
                <a:solidFill>
                  <a:schemeClr val="bg1"/>
                </a:solidFill>
                <a:latin typeface="Century Gothic" pitchFamily="34" charset="0"/>
              </a:rPr>
              <a:t>Certain development is continual across age ranges. </a:t>
            </a:r>
            <a:endParaRPr lang="en-US" sz="2800" dirty="0">
              <a:solidFill>
                <a:schemeClr val="bg1"/>
              </a:solidFill>
              <a:latin typeface="Century Gothic" pitchFamily="34" charset="0"/>
            </a:endParaRPr>
          </a:p>
        </p:txBody>
      </p:sp>
      <p:sp>
        <p:nvSpPr>
          <p:cNvPr id="7" name="Rectangular Callout 6"/>
          <p:cNvSpPr/>
          <p:nvPr/>
        </p:nvSpPr>
        <p:spPr>
          <a:xfrm>
            <a:off x="3962400" y="676391"/>
            <a:ext cx="4953000" cy="727620"/>
          </a:xfrm>
          <a:prstGeom prst="wedgeRectCallout">
            <a:avLst>
              <a:gd name="adj1" fmla="val -74289"/>
              <a:gd name="adj2" fmla="val 39060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152900" y="643979"/>
            <a:ext cx="4572000" cy="769441"/>
          </a:xfrm>
          <a:prstGeom prst="rect">
            <a:avLst/>
          </a:prstGeom>
          <a:noFill/>
        </p:spPr>
        <p:txBody>
          <a:bodyPr wrap="square" rtlCol="0">
            <a:spAutoFit/>
          </a:bodyPr>
          <a:lstStyle/>
          <a:p>
            <a:pPr algn="ctr"/>
            <a:r>
              <a:rPr lang="en-US" sz="4400" b="1" dirty="0" smtClean="0">
                <a:solidFill>
                  <a:schemeClr val="bg1"/>
                </a:solidFill>
                <a:latin typeface="Century Gothic" pitchFamily="34" charset="0"/>
              </a:rPr>
              <a:t>Indicators</a:t>
            </a:r>
            <a:endParaRPr lang="en-US" sz="4400" b="1" dirty="0">
              <a:solidFill>
                <a:schemeClr val="bg1"/>
              </a:solidFill>
              <a:latin typeface="Century Gothic" pitchFamily="34" charset="0"/>
            </a:endParaRPr>
          </a:p>
        </p:txBody>
      </p:sp>
    </p:spTree>
    <p:extLst>
      <p:ext uri="{BB962C8B-B14F-4D97-AF65-F5344CB8AC3E}">
        <p14:creationId xmlns:p14="http://schemas.microsoft.com/office/powerpoint/2010/main" val="34571185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465553"/>
            <a:ext cx="4648200" cy="6026780"/>
          </a:xfrm>
          <a:prstGeom prst="rect">
            <a:avLst/>
          </a:prstGeom>
        </p:spPr>
      </p:pic>
      <p:sp>
        <p:nvSpPr>
          <p:cNvPr id="5" name="TextBox 4"/>
          <p:cNvSpPr txBox="1"/>
          <p:nvPr/>
        </p:nvSpPr>
        <p:spPr>
          <a:xfrm>
            <a:off x="5186718" y="2812941"/>
            <a:ext cx="3657600" cy="2246769"/>
          </a:xfrm>
          <a:prstGeom prst="rect">
            <a:avLst/>
          </a:prstGeom>
          <a:noFill/>
        </p:spPr>
        <p:txBody>
          <a:bodyPr wrap="square" rtlCol="0">
            <a:spAutoFit/>
          </a:bodyPr>
          <a:lstStyle/>
          <a:p>
            <a:pPr algn="ctr"/>
            <a:r>
              <a:rPr lang="en-US" sz="2800" dirty="0" smtClean="0">
                <a:solidFill>
                  <a:schemeClr val="bg1"/>
                </a:solidFill>
                <a:latin typeface="Century Gothic" pitchFamily="34" charset="0"/>
              </a:rPr>
              <a:t>The Foundations are aligned to the 2014 Indiana Academic Standards.</a:t>
            </a:r>
            <a:endParaRPr lang="en-US" sz="2800" dirty="0">
              <a:solidFill>
                <a:schemeClr val="bg1"/>
              </a:solidFill>
              <a:latin typeface="Century Gothic" pitchFamily="34" charset="0"/>
            </a:endParaRPr>
          </a:p>
        </p:txBody>
      </p:sp>
      <p:sp>
        <p:nvSpPr>
          <p:cNvPr id="7" name="Rectangular Callout 6"/>
          <p:cNvSpPr/>
          <p:nvPr/>
        </p:nvSpPr>
        <p:spPr>
          <a:xfrm>
            <a:off x="3962400" y="676391"/>
            <a:ext cx="4953000" cy="1414138"/>
          </a:xfrm>
          <a:prstGeom prst="wedgeRectCallout">
            <a:avLst>
              <a:gd name="adj1" fmla="val -43152"/>
              <a:gd name="adj2" fmla="val 16284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4152900" y="643979"/>
            <a:ext cx="4572000" cy="1446550"/>
          </a:xfrm>
          <a:prstGeom prst="rect">
            <a:avLst/>
          </a:prstGeom>
          <a:noFill/>
        </p:spPr>
        <p:txBody>
          <a:bodyPr wrap="square" rtlCol="0">
            <a:spAutoFit/>
          </a:bodyPr>
          <a:lstStyle/>
          <a:p>
            <a:pPr algn="ctr"/>
            <a:r>
              <a:rPr lang="en-US" sz="4400" b="1" dirty="0" smtClean="0">
                <a:solidFill>
                  <a:schemeClr val="bg1"/>
                </a:solidFill>
                <a:latin typeface="Century Gothic" pitchFamily="34" charset="0"/>
              </a:rPr>
              <a:t>Kindergarten Standards</a:t>
            </a:r>
            <a:endParaRPr lang="en-US" sz="4400" b="1" dirty="0">
              <a:solidFill>
                <a:schemeClr val="bg1"/>
              </a:solidFill>
              <a:latin typeface="Century Gothic" pitchFamily="34" charset="0"/>
            </a:endParaRPr>
          </a:p>
        </p:txBody>
      </p:sp>
    </p:spTree>
    <p:extLst>
      <p:ext uri="{BB962C8B-B14F-4D97-AF65-F5344CB8AC3E}">
        <p14:creationId xmlns:p14="http://schemas.microsoft.com/office/powerpoint/2010/main" val="9625410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1676400" y="483359"/>
            <a:ext cx="5654516" cy="4635690"/>
          </a:xfrm>
          <a:prstGeom prst="rect">
            <a:avLst/>
          </a:prstGeom>
        </p:spPr>
      </p:pic>
      <p:sp>
        <p:nvSpPr>
          <p:cNvPr id="2" name="Title 1"/>
          <p:cNvSpPr>
            <a:spLocks noGrp="1"/>
          </p:cNvSpPr>
          <p:nvPr>
            <p:ph type="title"/>
          </p:nvPr>
        </p:nvSpPr>
        <p:spPr>
          <a:xfrm>
            <a:off x="722313" y="5119048"/>
            <a:ext cx="7772400" cy="1053151"/>
          </a:xfrm>
        </p:spPr>
        <p:txBody>
          <a:bodyPr/>
          <a:lstStyle/>
          <a:p>
            <a:pPr algn="ctr"/>
            <a:r>
              <a:rPr lang="en-US" dirty="0" smtClean="0"/>
              <a:t>tools</a:t>
            </a:r>
            <a:endParaRPr lang="en-US" dirty="0"/>
          </a:p>
        </p:txBody>
      </p:sp>
    </p:spTree>
    <p:extLst>
      <p:ext uri="{BB962C8B-B14F-4D97-AF65-F5344CB8AC3E}">
        <p14:creationId xmlns:p14="http://schemas.microsoft.com/office/powerpoint/2010/main" val="156428316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1676400" y="483359"/>
            <a:ext cx="5654516" cy="4635690"/>
          </a:xfrm>
          <a:prstGeom prst="rect">
            <a:avLst/>
          </a:prstGeom>
        </p:spPr>
      </p:pic>
      <p:sp>
        <p:nvSpPr>
          <p:cNvPr id="2" name="Title 1"/>
          <p:cNvSpPr>
            <a:spLocks noGrp="1"/>
          </p:cNvSpPr>
          <p:nvPr>
            <p:ph type="title"/>
          </p:nvPr>
        </p:nvSpPr>
        <p:spPr>
          <a:xfrm>
            <a:off x="722313" y="5119048"/>
            <a:ext cx="7772400" cy="1281751"/>
          </a:xfrm>
        </p:spPr>
        <p:txBody>
          <a:bodyPr/>
          <a:lstStyle/>
          <a:p>
            <a:pPr algn="ctr"/>
            <a:r>
              <a:rPr lang="en-US" dirty="0" smtClean="0"/>
              <a:t>Introduction</a:t>
            </a:r>
            <a:endParaRPr lang="en-US" dirty="0"/>
          </a:p>
        </p:txBody>
      </p:sp>
    </p:spTree>
    <p:extLst>
      <p:ext uri="{BB962C8B-B14F-4D97-AF65-F5344CB8AC3E}">
        <p14:creationId xmlns:p14="http://schemas.microsoft.com/office/powerpoint/2010/main" val="11514623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295400"/>
          </a:xfrm>
          <a:prstGeom prst="rect">
            <a:avLst/>
          </a:prstGeom>
          <a:solidFill>
            <a:srgbClr val="7FB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52400" y="1447800"/>
            <a:ext cx="8686800" cy="707886"/>
          </a:xfrm>
          <a:prstGeom prst="rect">
            <a:avLst/>
          </a:prstGeom>
          <a:noFill/>
        </p:spPr>
        <p:txBody>
          <a:bodyPr wrap="square" rtlCol="0">
            <a:spAutoFit/>
          </a:bodyPr>
          <a:lstStyle/>
          <a:p>
            <a:pPr lvl="1"/>
            <a:r>
              <a:rPr lang="en-US" sz="2000" dirty="0"/>
              <a:t>	</a:t>
            </a:r>
            <a:endParaRPr lang="en-US" sz="2000" dirty="0" smtClean="0"/>
          </a:p>
          <a:p>
            <a:pPr marL="285750" indent="-285750">
              <a:buFont typeface="Arial" pitchFamily="34" charset="0"/>
              <a:buChar char="•"/>
            </a:pPr>
            <a:endParaRPr lang="en-US" sz="2000" dirty="0"/>
          </a:p>
        </p:txBody>
      </p:sp>
      <p:sp>
        <p:nvSpPr>
          <p:cNvPr id="5" name="TextBox 4"/>
          <p:cNvSpPr txBox="1"/>
          <p:nvPr/>
        </p:nvSpPr>
        <p:spPr>
          <a:xfrm>
            <a:off x="381000" y="381000"/>
            <a:ext cx="8305800" cy="769441"/>
          </a:xfrm>
          <a:prstGeom prst="rect">
            <a:avLst/>
          </a:prstGeom>
          <a:noFill/>
        </p:spPr>
        <p:txBody>
          <a:bodyPr wrap="square" rtlCol="0">
            <a:spAutoFit/>
          </a:bodyPr>
          <a:lstStyle/>
          <a:p>
            <a:pPr algn="ctr"/>
            <a:r>
              <a:rPr lang="en-US" sz="4400" dirty="0" smtClean="0"/>
              <a:t>The Foundations: WIDA</a:t>
            </a:r>
            <a:endParaRPr lang="en-US" sz="4400" dirty="0"/>
          </a:p>
        </p:txBody>
      </p:sp>
      <p:pic>
        <p:nvPicPr>
          <p:cNvPr id="6" name="Picture 5"/>
          <p:cNvPicPr/>
          <p:nvPr/>
        </p:nvPicPr>
        <p:blipFill>
          <a:blip r:embed="rId3"/>
          <a:stretch>
            <a:fillRect/>
          </a:stretch>
        </p:blipFill>
        <p:spPr>
          <a:xfrm>
            <a:off x="457200" y="1801742"/>
            <a:ext cx="8229600" cy="4065658"/>
          </a:xfrm>
          <a:prstGeom prst="rect">
            <a:avLst/>
          </a:prstGeom>
        </p:spPr>
      </p:pic>
      <p:sp>
        <p:nvSpPr>
          <p:cNvPr id="7" name="Text Box 2"/>
          <p:cNvSpPr txBox="1">
            <a:spLocks noChangeArrowheads="1"/>
          </p:cNvSpPr>
          <p:nvPr/>
        </p:nvSpPr>
        <p:spPr bwMode="auto">
          <a:xfrm>
            <a:off x="7772400" y="6096000"/>
            <a:ext cx="714375" cy="266700"/>
          </a:xfrm>
          <a:prstGeom prst="rect">
            <a:avLst/>
          </a:prstGeom>
          <a:solidFill>
            <a:srgbClr val="FFFFFF"/>
          </a:solidFill>
          <a:ln w="9525">
            <a:solidFill>
              <a:srgbClr val="000000"/>
            </a:solidFill>
            <a:miter lim="800000"/>
            <a:headEnd/>
            <a:tailEnd/>
          </a:ln>
        </p:spPr>
        <p:txBody>
          <a:bodyPr rot="0" vert="horz" wrap="square" lIns="91440" tIns="45720" rIns="91440" bIns="45720" anchor="t" anchorCtr="0">
            <a:noAutofit/>
          </a:bodyPr>
          <a:lstStyle/>
          <a:p>
            <a:pPr marL="0" marR="0">
              <a:lnSpc>
                <a:spcPct val="115000"/>
              </a:lnSpc>
              <a:spcBef>
                <a:spcPts val="0"/>
              </a:spcBef>
              <a:spcAft>
                <a:spcPts val="1000"/>
              </a:spcAft>
            </a:pPr>
            <a:r>
              <a:rPr lang="en-US" sz="1100">
                <a:effectLst/>
                <a:latin typeface="Calibri"/>
                <a:ea typeface="Calibri"/>
                <a:cs typeface="Times New Roman"/>
              </a:rPr>
              <a:t>© WIDA</a:t>
            </a:r>
          </a:p>
        </p:txBody>
      </p:sp>
    </p:spTree>
    <p:extLst>
      <p:ext uri="{BB962C8B-B14F-4D97-AF65-F5344CB8AC3E}">
        <p14:creationId xmlns:p14="http://schemas.microsoft.com/office/powerpoint/2010/main" val="418633740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524000"/>
          </a:xfrm>
          <a:prstGeom prst="rect">
            <a:avLst/>
          </a:prstGeom>
          <a:solidFill>
            <a:srgbClr val="7FB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52400" y="1752600"/>
            <a:ext cx="8686800" cy="1077218"/>
          </a:xfrm>
          <a:prstGeom prst="rect">
            <a:avLst/>
          </a:prstGeom>
          <a:noFill/>
        </p:spPr>
        <p:txBody>
          <a:bodyPr wrap="square" rtlCol="0">
            <a:spAutoFit/>
          </a:bodyPr>
          <a:lstStyle/>
          <a:p>
            <a:pPr marL="914400" lvl="1" indent="-457200">
              <a:buFont typeface="Arial" pitchFamily="34" charset="0"/>
              <a:buChar char="•"/>
            </a:pPr>
            <a:endParaRPr lang="en-US" sz="3200" dirty="0" smtClean="0"/>
          </a:p>
          <a:p>
            <a:pPr lvl="1"/>
            <a:endParaRPr lang="en-US" sz="3200" dirty="0"/>
          </a:p>
        </p:txBody>
      </p:sp>
      <p:sp>
        <p:nvSpPr>
          <p:cNvPr id="5" name="TextBox 4"/>
          <p:cNvSpPr txBox="1"/>
          <p:nvPr/>
        </p:nvSpPr>
        <p:spPr>
          <a:xfrm>
            <a:off x="76200" y="77450"/>
            <a:ext cx="8991600" cy="1446550"/>
          </a:xfrm>
          <a:prstGeom prst="rect">
            <a:avLst/>
          </a:prstGeom>
          <a:noFill/>
        </p:spPr>
        <p:txBody>
          <a:bodyPr wrap="square" rtlCol="0">
            <a:spAutoFit/>
          </a:bodyPr>
          <a:lstStyle/>
          <a:p>
            <a:pPr algn="ctr"/>
            <a:r>
              <a:rPr lang="en-US" sz="4400" dirty="0" smtClean="0"/>
              <a:t>The Foundations: Supporting Exceptional Learners</a:t>
            </a:r>
            <a:endParaRPr lang="en-US" sz="4400" dirty="0"/>
          </a:p>
        </p:txBody>
      </p:sp>
      <p:sp>
        <p:nvSpPr>
          <p:cNvPr id="7" name="Content Placeholder 6"/>
          <p:cNvSpPr>
            <a:spLocks noGrp="1"/>
          </p:cNvSpPr>
          <p:nvPr>
            <p:ph idx="1"/>
          </p:nvPr>
        </p:nvSpPr>
        <p:spPr/>
        <p:txBody>
          <a:bodyPr/>
          <a:lstStyle/>
          <a:p>
            <a:r>
              <a:rPr lang="en-US" dirty="0" smtClean="0"/>
              <a:t>Early childhood programs should be inclusive offering experiences for children with disabilities and developmental delays along side their peers</a:t>
            </a:r>
          </a:p>
          <a:p>
            <a:r>
              <a:rPr lang="en-US" dirty="0"/>
              <a:t>The Foundations were designed for all children</a:t>
            </a:r>
          </a:p>
          <a:p>
            <a:r>
              <a:rPr lang="en-US" dirty="0" smtClean="0"/>
              <a:t>Adaptations and modifications may be necessary to meet the needs of all children</a:t>
            </a:r>
            <a:endParaRPr lang="en-US" dirty="0"/>
          </a:p>
        </p:txBody>
      </p:sp>
    </p:spTree>
    <p:extLst>
      <p:ext uri="{BB962C8B-B14F-4D97-AF65-F5344CB8AC3E}">
        <p14:creationId xmlns:p14="http://schemas.microsoft.com/office/powerpoint/2010/main" val="363459740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524000"/>
          </a:xfrm>
          <a:prstGeom prst="rect">
            <a:avLst/>
          </a:prstGeom>
          <a:solidFill>
            <a:srgbClr val="7FB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52400" y="1752600"/>
            <a:ext cx="8686800" cy="1077218"/>
          </a:xfrm>
          <a:prstGeom prst="rect">
            <a:avLst/>
          </a:prstGeom>
          <a:noFill/>
        </p:spPr>
        <p:txBody>
          <a:bodyPr wrap="square" rtlCol="0">
            <a:spAutoFit/>
          </a:bodyPr>
          <a:lstStyle/>
          <a:p>
            <a:pPr marL="914400" lvl="1" indent="-457200">
              <a:buFont typeface="Arial" pitchFamily="34" charset="0"/>
              <a:buChar char="•"/>
            </a:pPr>
            <a:endParaRPr lang="en-US" sz="3200" dirty="0" smtClean="0"/>
          </a:p>
          <a:p>
            <a:pPr lvl="1"/>
            <a:endParaRPr lang="en-US" sz="3200" dirty="0"/>
          </a:p>
        </p:txBody>
      </p:sp>
      <p:sp>
        <p:nvSpPr>
          <p:cNvPr id="5" name="TextBox 4"/>
          <p:cNvSpPr txBox="1"/>
          <p:nvPr/>
        </p:nvSpPr>
        <p:spPr>
          <a:xfrm>
            <a:off x="76200" y="38725"/>
            <a:ext cx="8991600" cy="1446550"/>
          </a:xfrm>
          <a:prstGeom prst="rect">
            <a:avLst/>
          </a:prstGeom>
          <a:noFill/>
        </p:spPr>
        <p:txBody>
          <a:bodyPr wrap="square" rtlCol="0">
            <a:spAutoFit/>
          </a:bodyPr>
          <a:lstStyle/>
          <a:p>
            <a:pPr algn="ctr"/>
            <a:r>
              <a:rPr lang="en-US" sz="4400" dirty="0" smtClean="0"/>
              <a:t>The Foundations: </a:t>
            </a:r>
          </a:p>
          <a:p>
            <a:pPr algn="ctr"/>
            <a:r>
              <a:rPr lang="en-US" sz="4400" dirty="0" smtClean="0"/>
              <a:t>Glossary and References</a:t>
            </a:r>
            <a:endParaRPr lang="en-US" sz="4400" dirty="0"/>
          </a:p>
        </p:txBody>
      </p:sp>
      <p:sp>
        <p:nvSpPr>
          <p:cNvPr id="7" name="Content Placeholder 6"/>
          <p:cNvSpPr>
            <a:spLocks noGrp="1"/>
          </p:cNvSpPr>
          <p:nvPr>
            <p:ph idx="1"/>
          </p:nvPr>
        </p:nvSpPr>
        <p:spPr>
          <a:xfrm>
            <a:off x="457200" y="1981200"/>
            <a:ext cx="8229600" cy="4144963"/>
          </a:xfrm>
        </p:spPr>
        <p:txBody>
          <a:bodyPr>
            <a:normAutofit/>
          </a:bodyPr>
          <a:lstStyle/>
          <a:p>
            <a:r>
              <a:rPr lang="en-US" sz="4000" dirty="0" smtClean="0"/>
              <a:t>Key terms found throughout the Foundations and Foundations document</a:t>
            </a:r>
          </a:p>
          <a:p>
            <a:endParaRPr lang="en-US" sz="4000" dirty="0"/>
          </a:p>
          <a:p>
            <a:r>
              <a:rPr lang="en-US" sz="4000" dirty="0" smtClean="0"/>
              <a:t>References may be reviewed for more information </a:t>
            </a:r>
          </a:p>
          <a:p>
            <a:endParaRPr lang="en-US" dirty="0" smtClean="0"/>
          </a:p>
        </p:txBody>
      </p:sp>
    </p:spTree>
    <p:extLst>
      <p:ext uri="{BB962C8B-B14F-4D97-AF65-F5344CB8AC3E}">
        <p14:creationId xmlns:p14="http://schemas.microsoft.com/office/powerpoint/2010/main" val="238859471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524000"/>
          </a:xfrm>
          <a:prstGeom prst="rect">
            <a:avLst/>
          </a:prstGeom>
          <a:solidFill>
            <a:srgbClr val="7FB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152400" y="1752600"/>
            <a:ext cx="8686800" cy="3539430"/>
          </a:xfrm>
          <a:prstGeom prst="rect">
            <a:avLst/>
          </a:prstGeom>
          <a:noFill/>
        </p:spPr>
        <p:txBody>
          <a:bodyPr wrap="square" rtlCol="0">
            <a:spAutoFit/>
          </a:bodyPr>
          <a:lstStyle/>
          <a:p>
            <a:pPr lvl="1"/>
            <a:r>
              <a:rPr lang="en-US" sz="3200" dirty="0" smtClean="0"/>
              <a:t>ISTAR-KR Alignment Study</a:t>
            </a:r>
          </a:p>
          <a:p>
            <a:pPr marL="914400" lvl="1" indent="-457200">
              <a:buFont typeface="Arial" pitchFamily="34" charset="0"/>
              <a:buChar char="•"/>
            </a:pPr>
            <a:r>
              <a:rPr lang="en-US" sz="3200" dirty="0" smtClean="0"/>
              <a:t>Assessment use increasing</a:t>
            </a:r>
          </a:p>
          <a:p>
            <a:pPr marL="914400" lvl="1" indent="-457200">
              <a:buFont typeface="Arial" pitchFamily="34" charset="0"/>
              <a:buChar char="•"/>
            </a:pPr>
            <a:r>
              <a:rPr lang="en-US" sz="3200" dirty="0" smtClean="0"/>
              <a:t>SPED programs use tool for federal reporting</a:t>
            </a:r>
          </a:p>
          <a:p>
            <a:pPr marL="914400" lvl="1" indent="-457200">
              <a:buFont typeface="Arial" pitchFamily="34" charset="0"/>
              <a:buChar char="•"/>
            </a:pPr>
            <a:r>
              <a:rPr lang="en-US" sz="3200" dirty="0" smtClean="0"/>
              <a:t>Addition information about ISTAR-KR can be found at www.doe.in.gov/assessment</a:t>
            </a:r>
          </a:p>
          <a:p>
            <a:pPr marL="914400" lvl="1" indent="-457200">
              <a:buFont typeface="Arial" pitchFamily="34" charset="0"/>
              <a:buChar char="•"/>
            </a:pPr>
            <a:endParaRPr lang="en-US" sz="3200" dirty="0" smtClean="0"/>
          </a:p>
          <a:p>
            <a:pPr lvl="1"/>
            <a:endParaRPr lang="en-US" sz="3200" dirty="0"/>
          </a:p>
        </p:txBody>
      </p:sp>
      <p:sp>
        <p:nvSpPr>
          <p:cNvPr id="5" name="TextBox 4"/>
          <p:cNvSpPr txBox="1"/>
          <p:nvPr/>
        </p:nvSpPr>
        <p:spPr>
          <a:xfrm>
            <a:off x="131379" y="377279"/>
            <a:ext cx="8991600" cy="769441"/>
          </a:xfrm>
          <a:prstGeom prst="rect">
            <a:avLst/>
          </a:prstGeom>
          <a:noFill/>
        </p:spPr>
        <p:txBody>
          <a:bodyPr wrap="square" rtlCol="0">
            <a:spAutoFit/>
          </a:bodyPr>
          <a:lstStyle/>
          <a:p>
            <a:pPr algn="ctr"/>
            <a:r>
              <a:rPr lang="en-US" sz="4400" dirty="0" smtClean="0"/>
              <a:t>The Foundations: ISTAR-KR Alignment</a:t>
            </a:r>
            <a:endParaRPr lang="en-US" sz="44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71800" y="4648200"/>
            <a:ext cx="3048000" cy="1980607"/>
          </a:xfrm>
          <a:prstGeom prst="rect">
            <a:avLst/>
          </a:prstGeom>
        </p:spPr>
      </p:pic>
    </p:spTree>
    <p:extLst>
      <p:ext uri="{BB962C8B-B14F-4D97-AF65-F5344CB8AC3E}">
        <p14:creationId xmlns:p14="http://schemas.microsoft.com/office/powerpoint/2010/main" val="11299757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802934"/>
          </a:xfrm>
          <a:prstGeom prst="rect">
            <a:avLst/>
          </a:prstGeom>
          <a:solidFill>
            <a:srgbClr val="7FB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p:cNvSpPr txBox="1"/>
          <p:nvPr/>
        </p:nvSpPr>
        <p:spPr>
          <a:xfrm>
            <a:off x="5114282" y="2133600"/>
            <a:ext cx="3831648" cy="3539430"/>
          </a:xfrm>
          <a:prstGeom prst="rect">
            <a:avLst/>
          </a:prstGeom>
          <a:noFill/>
        </p:spPr>
        <p:txBody>
          <a:bodyPr wrap="square" rtlCol="0">
            <a:spAutoFit/>
          </a:bodyPr>
          <a:lstStyle/>
          <a:p>
            <a:pPr marL="457200" indent="-457200">
              <a:buFont typeface="Arial" pitchFamily="34" charset="0"/>
              <a:buChar char="•"/>
            </a:pPr>
            <a:r>
              <a:rPr lang="en-US" sz="3200" dirty="0" smtClean="0"/>
              <a:t>The Foundations are not a curriculum </a:t>
            </a:r>
          </a:p>
          <a:p>
            <a:pPr marL="457200" indent="-457200">
              <a:buFont typeface="Arial" pitchFamily="34" charset="0"/>
              <a:buChar char="•"/>
            </a:pPr>
            <a:endParaRPr lang="en-US" sz="3200" dirty="0" smtClean="0"/>
          </a:p>
          <a:p>
            <a:pPr marL="457200" indent="-457200">
              <a:buFont typeface="Arial" pitchFamily="34" charset="0"/>
              <a:buChar char="•"/>
            </a:pPr>
            <a:r>
              <a:rPr lang="en-US" sz="3200" dirty="0" smtClean="0"/>
              <a:t>Purposeful planning that leads to outcomes</a:t>
            </a:r>
            <a:endParaRPr lang="en-US" sz="3200" dirty="0"/>
          </a:p>
        </p:txBody>
      </p:sp>
      <p:sp>
        <p:nvSpPr>
          <p:cNvPr id="5" name="TextBox 4"/>
          <p:cNvSpPr txBox="1"/>
          <p:nvPr/>
        </p:nvSpPr>
        <p:spPr>
          <a:xfrm>
            <a:off x="5077496" y="49919"/>
            <a:ext cx="4038600" cy="1754326"/>
          </a:xfrm>
          <a:prstGeom prst="rect">
            <a:avLst/>
          </a:prstGeom>
          <a:noFill/>
        </p:spPr>
        <p:txBody>
          <a:bodyPr wrap="square" rtlCol="0">
            <a:spAutoFit/>
          </a:bodyPr>
          <a:lstStyle/>
          <a:p>
            <a:pPr algn="ctr"/>
            <a:r>
              <a:rPr lang="en-US" sz="3600" dirty="0" smtClean="0"/>
              <a:t>The Foundations: </a:t>
            </a:r>
          </a:p>
          <a:p>
            <a:pPr algn="ctr"/>
            <a:r>
              <a:rPr lang="en-US" sz="3600" dirty="0" smtClean="0"/>
              <a:t>Classroom Planning Matrix</a:t>
            </a:r>
            <a:endParaRPr lang="en-US" sz="36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7145" y="533400"/>
            <a:ext cx="5007552" cy="5673793"/>
          </a:xfrm>
          <a:prstGeom prst="rect">
            <a:avLst/>
          </a:prstGeom>
        </p:spPr>
      </p:pic>
    </p:spTree>
    <p:extLst>
      <p:ext uri="{BB962C8B-B14F-4D97-AF65-F5344CB8AC3E}">
        <p14:creationId xmlns:p14="http://schemas.microsoft.com/office/powerpoint/2010/main" val="225282498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5562600"/>
            <a:ext cx="8153400" cy="769441"/>
          </a:xfrm>
          <a:prstGeom prst="rect">
            <a:avLst/>
          </a:prstGeom>
          <a:noFill/>
        </p:spPr>
        <p:txBody>
          <a:bodyPr wrap="square" rtlCol="0">
            <a:spAutoFit/>
          </a:bodyPr>
          <a:lstStyle/>
          <a:p>
            <a:pPr algn="ctr"/>
            <a:r>
              <a:rPr lang="en-US" sz="4400" b="1" dirty="0" smtClean="0">
                <a:hlinkClick r:id="rId3"/>
              </a:rPr>
              <a:t>www.doe.in.gov/earlylearning</a:t>
            </a:r>
            <a:r>
              <a:rPr lang="en-US" sz="4400" b="1" dirty="0" smtClean="0"/>
              <a:t> </a:t>
            </a:r>
            <a:endParaRPr lang="en-US" sz="4400" b="1" dirty="0"/>
          </a:p>
        </p:txBody>
      </p:sp>
      <p:pic>
        <p:nvPicPr>
          <p:cNvPr id="5" name="Picture 4"/>
          <p:cNvPicPr/>
          <p:nvPr/>
        </p:nvPicPr>
        <p:blipFill>
          <a:blip r:embed="rId4">
            <a:extLst>
              <a:ext uri="{28A0092B-C50C-407E-A947-70E740481C1C}">
                <a14:useLocalDpi xmlns:a14="http://schemas.microsoft.com/office/drawing/2010/main" val="0"/>
              </a:ext>
            </a:extLst>
          </a:blip>
          <a:stretch>
            <a:fillRect/>
          </a:stretch>
        </p:blipFill>
        <p:spPr>
          <a:xfrm>
            <a:off x="1676400" y="483359"/>
            <a:ext cx="5654516" cy="4635690"/>
          </a:xfrm>
          <a:prstGeom prst="rect">
            <a:avLst/>
          </a:prstGeom>
        </p:spPr>
      </p:pic>
    </p:spTree>
    <p:extLst>
      <p:ext uri="{BB962C8B-B14F-4D97-AF65-F5344CB8AC3E}">
        <p14:creationId xmlns:p14="http://schemas.microsoft.com/office/powerpoint/2010/main" val="203785282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04800" y="4406900"/>
            <a:ext cx="8381999" cy="1362075"/>
          </a:xfrm>
        </p:spPr>
        <p:txBody>
          <a:bodyPr>
            <a:normAutofit/>
          </a:bodyPr>
          <a:lstStyle/>
          <a:p>
            <a:pPr algn="ctr"/>
            <a:r>
              <a:rPr lang="en-US" dirty="0" smtClean="0"/>
              <a:t>Guidance: how to use the foundations</a:t>
            </a:r>
            <a:endParaRPr lang="en-US" dirty="0"/>
          </a:p>
        </p:txBody>
      </p:sp>
      <p:pic>
        <p:nvPicPr>
          <p:cNvPr id="3" name="Picture 2"/>
          <p:cNvPicPr/>
          <p:nvPr/>
        </p:nvPicPr>
        <p:blipFill>
          <a:blip r:embed="rId3">
            <a:extLst>
              <a:ext uri="{28A0092B-C50C-407E-A947-70E740481C1C}">
                <a14:useLocalDpi xmlns:a14="http://schemas.microsoft.com/office/drawing/2010/main" val="0"/>
              </a:ext>
            </a:extLst>
          </a:blip>
          <a:stretch>
            <a:fillRect/>
          </a:stretch>
        </p:blipFill>
        <p:spPr>
          <a:xfrm>
            <a:off x="2057400" y="483359"/>
            <a:ext cx="4740116" cy="3860041"/>
          </a:xfrm>
          <a:prstGeom prst="rect">
            <a:avLst/>
          </a:prstGeom>
        </p:spPr>
      </p:pic>
    </p:spTree>
    <p:extLst>
      <p:ext uri="{BB962C8B-B14F-4D97-AF65-F5344CB8AC3E}">
        <p14:creationId xmlns:p14="http://schemas.microsoft.com/office/powerpoint/2010/main" val="332691266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417638"/>
          </a:xfrm>
          <a:solidFill>
            <a:srgbClr val="7FBA00"/>
          </a:solidFill>
        </p:spPr>
        <p:txBody>
          <a:bodyPr/>
          <a:lstStyle/>
          <a:p>
            <a:r>
              <a:rPr lang="en-US" dirty="0" smtClean="0"/>
              <a:t>Remember….</a:t>
            </a:r>
            <a:endParaRPr lang="en-US" dirty="0"/>
          </a:p>
        </p:txBody>
      </p:sp>
      <p:sp>
        <p:nvSpPr>
          <p:cNvPr id="5" name="Content Placeholder 4"/>
          <p:cNvSpPr>
            <a:spLocks noGrp="1"/>
          </p:cNvSpPr>
          <p:nvPr>
            <p:ph idx="1"/>
          </p:nvPr>
        </p:nvSpPr>
        <p:spPr/>
        <p:txBody>
          <a:bodyPr>
            <a:normAutofit/>
          </a:bodyPr>
          <a:lstStyle/>
          <a:p>
            <a:r>
              <a:rPr lang="en-US" dirty="0" smtClean="0"/>
              <a:t>The Foundations </a:t>
            </a:r>
            <a:r>
              <a:rPr lang="en-US" b="1" dirty="0" smtClean="0"/>
              <a:t>are not </a:t>
            </a:r>
            <a:r>
              <a:rPr lang="en-US" dirty="0" smtClean="0"/>
              <a:t>your curriculum</a:t>
            </a:r>
          </a:p>
          <a:p>
            <a:r>
              <a:rPr lang="en-US" dirty="0" smtClean="0"/>
              <a:t>The Foundations </a:t>
            </a:r>
            <a:r>
              <a:rPr lang="en-US" b="1" dirty="0" smtClean="0"/>
              <a:t>are not </a:t>
            </a:r>
            <a:r>
              <a:rPr lang="en-US" dirty="0" smtClean="0"/>
              <a:t>your lesson plan</a:t>
            </a:r>
          </a:p>
          <a:p>
            <a:r>
              <a:rPr lang="en-US" dirty="0" smtClean="0"/>
              <a:t>The Foundations </a:t>
            </a:r>
            <a:r>
              <a:rPr lang="en-US" b="1" dirty="0" smtClean="0"/>
              <a:t>are not </a:t>
            </a:r>
            <a:r>
              <a:rPr lang="en-US" dirty="0" smtClean="0"/>
              <a:t>your assessment instrument</a:t>
            </a:r>
          </a:p>
          <a:p>
            <a:r>
              <a:rPr lang="en-US" dirty="0"/>
              <a:t>The Foundations </a:t>
            </a:r>
            <a:r>
              <a:rPr lang="en-US" b="1" dirty="0"/>
              <a:t>are</a:t>
            </a:r>
            <a:r>
              <a:rPr lang="en-US" dirty="0"/>
              <a:t> more than just a document</a:t>
            </a:r>
          </a:p>
          <a:p>
            <a:r>
              <a:rPr lang="en-US" dirty="0" smtClean="0"/>
              <a:t>The Foundations </a:t>
            </a:r>
            <a:r>
              <a:rPr lang="en-US" b="1" dirty="0" smtClean="0"/>
              <a:t>are</a:t>
            </a:r>
            <a:r>
              <a:rPr lang="en-US" dirty="0" smtClean="0"/>
              <a:t> what we want children to know and be able to do</a:t>
            </a:r>
          </a:p>
        </p:txBody>
      </p:sp>
    </p:spTree>
    <p:extLst>
      <p:ext uri="{BB962C8B-B14F-4D97-AF65-F5344CB8AC3E}">
        <p14:creationId xmlns:p14="http://schemas.microsoft.com/office/powerpoint/2010/main" val="72597307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normAutofit/>
          </a:bodyPr>
          <a:lstStyle/>
          <a:p>
            <a:r>
              <a:rPr lang="en-US" dirty="0" smtClean="0"/>
              <a:t>Areas of Development</a:t>
            </a:r>
            <a:endParaRPr lang="en-US" sz="3100" dirty="0">
              <a:solidFill>
                <a:srgbClr val="FF0000"/>
              </a:solidFill>
            </a:endParaRPr>
          </a:p>
        </p:txBody>
      </p:sp>
      <p:sp>
        <p:nvSpPr>
          <p:cNvPr id="3" name="Content Placeholder 2"/>
          <p:cNvSpPr>
            <a:spLocks noGrp="1"/>
          </p:cNvSpPr>
          <p:nvPr>
            <p:ph idx="1"/>
          </p:nvPr>
        </p:nvSpPr>
        <p:spPr/>
        <p:txBody>
          <a:bodyPr>
            <a:normAutofit lnSpcReduction="10000"/>
          </a:bodyPr>
          <a:lstStyle/>
          <a:p>
            <a:r>
              <a:rPr lang="en-US" dirty="0" smtClean="0"/>
              <a:t>English / Language Arts</a:t>
            </a:r>
          </a:p>
          <a:p>
            <a:r>
              <a:rPr lang="en-US" dirty="0" smtClean="0"/>
              <a:t>Mathematics</a:t>
            </a:r>
          </a:p>
          <a:p>
            <a:r>
              <a:rPr lang="en-US" dirty="0" smtClean="0"/>
              <a:t>Social Emotional Skills</a:t>
            </a:r>
          </a:p>
          <a:p>
            <a:r>
              <a:rPr lang="en-US" dirty="0" smtClean="0"/>
              <a:t>Approaches to Play and Learning</a:t>
            </a:r>
          </a:p>
          <a:p>
            <a:r>
              <a:rPr lang="en-US" dirty="0" smtClean="0"/>
              <a:t>Science</a:t>
            </a:r>
          </a:p>
          <a:p>
            <a:r>
              <a:rPr lang="en-US" dirty="0" smtClean="0"/>
              <a:t>Social Studies</a:t>
            </a:r>
          </a:p>
          <a:p>
            <a:r>
              <a:rPr lang="en-US" dirty="0" smtClean="0"/>
              <a:t>Creative Arts</a:t>
            </a:r>
          </a:p>
          <a:p>
            <a:r>
              <a:rPr lang="en-US" dirty="0" smtClean="0"/>
              <a:t>Physical Health and Growth</a:t>
            </a:r>
            <a:endParaRPr lang="en-US" dirty="0"/>
          </a:p>
        </p:txBody>
      </p:sp>
    </p:spTree>
    <p:extLst>
      <p:ext uri="{BB962C8B-B14F-4D97-AF65-F5344CB8AC3E}">
        <p14:creationId xmlns:p14="http://schemas.microsoft.com/office/powerpoint/2010/main" val="20414610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Approaches to play and learning foundations</a:t>
            </a:r>
            <a:endParaRPr lang="en-US" dirty="0"/>
          </a:p>
        </p:txBody>
      </p:sp>
      <p:pic>
        <p:nvPicPr>
          <p:cNvPr id="13314" name="Picture 2" descr="C:\Users\mpurcel\AppData\Local\Microsoft\Windows\Temporary Internet Files\Content.IE5\CICBBRXA\learning is not[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3600" y="381000"/>
            <a:ext cx="2324100" cy="3098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72540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160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417638"/>
          </a:xfrm>
          <a:solidFill>
            <a:srgbClr val="7FBA00"/>
          </a:solidFill>
        </p:spPr>
        <p:txBody>
          <a:bodyPr/>
          <a:lstStyle/>
          <a:p>
            <a:r>
              <a:rPr lang="en-US" dirty="0" smtClean="0"/>
              <a:t>Walking Through the Foundations</a:t>
            </a:r>
            <a:endParaRPr lang="en-US" dirty="0"/>
          </a:p>
        </p:txBody>
      </p:sp>
      <p:sp>
        <p:nvSpPr>
          <p:cNvPr id="5" name="Content Placeholder 4"/>
          <p:cNvSpPr>
            <a:spLocks noGrp="1"/>
          </p:cNvSpPr>
          <p:nvPr>
            <p:ph idx="1"/>
          </p:nvPr>
        </p:nvSpPr>
        <p:spPr/>
        <p:txBody>
          <a:bodyPr>
            <a:normAutofit/>
          </a:bodyPr>
          <a:lstStyle/>
          <a:p>
            <a:pPr lvl="0"/>
            <a:r>
              <a:rPr lang="en-US" sz="4000" dirty="0" smtClean="0"/>
              <a:t>Identify the key </a:t>
            </a:r>
            <a:r>
              <a:rPr lang="en-US" sz="4000" dirty="0"/>
              <a:t>concepts that the Foundation and Topic(s) address</a:t>
            </a:r>
            <a:r>
              <a:rPr lang="en-US" sz="4000" dirty="0" smtClean="0"/>
              <a:t>?</a:t>
            </a:r>
          </a:p>
          <a:p>
            <a:pPr lvl="0"/>
            <a:endParaRPr lang="en-US" sz="4000" dirty="0"/>
          </a:p>
          <a:p>
            <a:pPr lvl="0"/>
            <a:r>
              <a:rPr lang="en-US" sz="4000" dirty="0" smtClean="0"/>
              <a:t>How </a:t>
            </a:r>
            <a:r>
              <a:rPr lang="en-US" sz="4000" dirty="0"/>
              <a:t>do these key concepts set the child up for future academic and life success</a:t>
            </a:r>
            <a:r>
              <a:rPr lang="en-US" sz="4000" dirty="0" smtClean="0"/>
              <a:t>?</a:t>
            </a:r>
            <a:endParaRPr lang="en-US" sz="4000" dirty="0"/>
          </a:p>
        </p:txBody>
      </p:sp>
    </p:spTree>
    <p:extLst>
      <p:ext uri="{BB962C8B-B14F-4D97-AF65-F5344CB8AC3E}">
        <p14:creationId xmlns:p14="http://schemas.microsoft.com/office/powerpoint/2010/main" val="69088464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Approaches to Play and Learning</a:t>
            </a:r>
            <a:endParaRPr lang="en-US" dirty="0"/>
          </a:p>
        </p:txBody>
      </p:sp>
      <p:sp>
        <p:nvSpPr>
          <p:cNvPr id="3" name="Content Placeholder 2"/>
          <p:cNvSpPr>
            <a:spLocks noGrp="1"/>
          </p:cNvSpPr>
          <p:nvPr>
            <p:ph idx="1"/>
          </p:nvPr>
        </p:nvSpPr>
        <p:spPr/>
        <p:txBody>
          <a:bodyPr/>
          <a:lstStyle/>
          <a:p>
            <a:r>
              <a:rPr lang="en-US" b="1" dirty="0"/>
              <a:t>APL1: </a:t>
            </a:r>
            <a:r>
              <a:rPr lang="en-US" b="1" dirty="0" smtClean="0"/>
              <a:t>Initiative </a:t>
            </a:r>
            <a:r>
              <a:rPr lang="en-US" b="1" dirty="0"/>
              <a:t>and </a:t>
            </a:r>
            <a:r>
              <a:rPr lang="en-US" b="1" dirty="0" smtClean="0"/>
              <a:t>Exploration: </a:t>
            </a:r>
            <a:r>
              <a:rPr lang="en-US" b="1" dirty="0"/>
              <a:t>Early learners develop foundational skills that support initiative, self-direction, interest, and curiosity as a learner. </a:t>
            </a:r>
          </a:p>
          <a:p>
            <a:pPr lvl="1"/>
            <a:r>
              <a:rPr lang="en-US" dirty="0"/>
              <a:t>APL1.1: Demonstrate </a:t>
            </a:r>
            <a:r>
              <a:rPr lang="en-US" dirty="0" smtClean="0"/>
              <a:t>initiative and self‐direction</a:t>
            </a:r>
            <a:endParaRPr lang="en-US" dirty="0"/>
          </a:p>
          <a:p>
            <a:pPr lvl="1"/>
            <a:r>
              <a:rPr lang="en-US" dirty="0"/>
              <a:t>APL1.2: Demonstrate interest </a:t>
            </a:r>
            <a:r>
              <a:rPr lang="en-US" dirty="0" smtClean="0"/>
              <a:t>and curiosity </a:t>
            </a:r>
            <a:r>
              <a:rPr lang="en-US" dirty="0"/>
              <a:t>as a learner</a:t>
            </a:r>
          </a:p>
        </p:txBody>
      </p:sp>
    </p:spTree>
    <p:extLst>
      <p:ext uri="{BB962C8B-B14F-4D97-AF65-F5344CB8AC3E}">
        <p14:creationId xmlns:p14="http://schemas.microsoft.com/office/powerpoint/2010/main" val="90122401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Approaches to Play and Learning</a:t>
            </a:r>
            <a:endParaRPr lang="en-US" dirty="0"/>
          </a:p>
        </p:txBody>
      </p:sp>
      <p:sp>
        <p:nvSpPr>
          <p:cNvPr id="3" name="Content Placeholder 2"/>
          <p:cNvSpPr>
            <a:spLocks noGrp="1"/>
          </p:cNvSpPr>
          <p:nvPr>
            <p:ph idx="1"/>
          </p:nvPr>
        </p:nvSpPr>
        <p:spPr/>
        <p:txBody>
          <a:bodyPr/>
          <a:lstStyle/>
          <a:p>
            <a:r>
              <a:rPr lang="en-US" b="1" dirty="0"/>
              <a:t>APL2: Flexible </a:t>
            </a:r>
            <a:r>
              <a:rPr lang="en-US" b="1" dirty="0" smtClean="0"/>
              <a:t>Thinking: </a:t>
            </a:r>
            <a:r>
              <a:rPr lang="en-US" b="1" dirty="0"/>
              <a:t>Early learners develop foundational skills that support flexible thinking and social interactions during play. </a:t>
            </a:r>
          </a:p>
          <a:p>
            <a:pPr lvl="1"/>
            <a:r>
              <a:rPr lang="en-US" dirty="0"/>
              <a:t>APL2.1: Demonstrate </a:t>
            </a:r>
            <a:r>
              <a:rPr lang="en-US" dirty="0" smtClean="0"/>
              <a:t>development of </a:t>
            </a:r>
            <a:r>
              <a:rPr lang="en-US" dirty="0"/>
              <a:t>flexible thinking </a:t>
            </a:r>
            <a:r>
              <a:rPr lang="en-US" dirty="0" smtClean="0"/>
              <a:t>skills during </a:t>
            </a:r>
            <a:r>
              <a:rPr lang="en-US" dirty="0"/>
              <a:t>play</a:t>
            </a:r>
          </a:p>
        </p:txBody>
      </p:sp>
    </p:spTree>
    <p:extLst>
      <p:ext uri="{BB962C8B-B14F-4D97-AF65-F5344CB8AC3E}">
        <p14:creationId xmlns:p14="http://schemas.microsoft.com/office/powerpoint/2010/main" val="145919781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Approaches to Play and Learning</a:t>
            </a:r>
            <a:endParaRPr lang="en-US" dirty="0"/>
          </a:p>
        </p:txBody>
      </p:sp>
      <p:sp>
        <p:nvSpPr>
          <p:cNvPr id="3" name="Content Placeholder 2"/>
          <p:cNvSpPr>
            <a:spLocks noGrp="1"/>
          </p:cNvSpPr>
          <p:nvPr>
            <p:ph idx="1"/>
          </p:nvPr>
        </p:nvSpPr>
        <p:spPr/>
        <p:txBody>
          <a:bodyPr/>
          <a:lstStyle/>
          <a:p>
            <a:r>
              <a:rPr lang="en-US" b="1" dirty="0"/>
              <a:t>APL3: </a:t>
            </a:r>
            <a:r>
              <a:rPr lang="en-US" b="1" dirty="0" smtClean="0"/>
              <a:t>Attentiveness and Persistence: </a:t>
            </a:r>
            <a:r>
              <a:rPr lang="en-US" b="1" dirty="0"/>
              <a:t>Early learners develop foundational skills that support focus and attention to a specific activity and persistence to complete a task. </a:t>
            </a:r>
          </a:p>
          <a:p>
            <a:pPr lvl="1"/>
            <a:r>
              <a:rPr lang="en-US" dirty="0"/>
              <a:t>APL3.1: Demonstrate </a:t>
            </a:r>
            <a:r>
              <a:rPr lang="en-US" dirty="0" smtClean="0"/>
              <a:t>development of </a:t>
            </a:r>
            <a:r>
              <a:rPr lang="en-US" dirty="0"/>
              <a:t>sustained </a:t>
            </a:r>
            <a:r>
              <a:rPr lang="en-US" dirty="0" smtClean="0"/>
              <a:t>attention and persistence</a:t>
            </a:r>
            <a:endParaRPr lang="en-US" dirty="0"/>
          </a:p>
        </p:txBody>
      </p:sp>
    </p:spTree>
    <p:extLst>
      <p:ext uri="{BB962C8B-B14F-4D97-AF65-F5344CB8AC3E}">
        <p14:creationId xmlns:p14="http://schemas.microsoft.com/office/powerpoint/2010/main" val="268208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Approaches to Play and Learning</a:t>
            </a:r>
            <a:endParaRPr lang="en-US" dirty="0"/>
          </a:p>
        </p:txBody>
      </p:sp>
      <p:sp>
        <p:nvSpPr>
          <p:cNvPr id="3" name="Content Placeholder 2"/>
          <p:cNvSpPr>
            <a:spLocks noGrp="1"/>
          </p:cNvSpPr>
          <p:nvPr>
            <p:ph idx="1"/>
          </p:nvPr>
        </p:nvSpPr>
        <p:spPr/>
        <p:txBody>
          <a:bodyPr/>
          <a:lstStyle/>
          <a:p>
            <a:r>
              <a:rPr lang="en-US" b="1" dirty="0"/>
              <a:t>APL4: Social </a:t>
            </a:r>
            <a:r>
              <a:rPr lang="en-US" b="1" dirty="0" smtClean="0"/>
              <a:t>Interactions: </a:t>
            </a:r>
            <a:r>
              <a:rPr lang="en-US" b="1" dirty="0"/>
              <a:t>Early learners develop foundational skills that support the engagement in imaginative and cooperative play with others. </a:t>
            </a:r>
          </a:p>
          <a:p>
            <a:pPr lvl="1"/>
            <a:r>
              <a:rPr lang="en-US" dirty="0"/>
              <a:t>APL4.1: Demonstrate </a:t>
            </a:r>
            <a:r>
              <a:rPr lang="en-US" dirty="0" smtClean="0"/>
              <a:t>development of </a:t>
            </a:r>
            <a:r>
              <a:rPr lang="en-US" dirty="0"/>
              <a:t>social </a:t>
            </a:r>
            <a:r>
              <a:rPr lang="en-US" dirty="0" smtClean="0"/>
              <a:t>interactions </a:t>
            </a:r>
            <a:r>
              <a:rPr lang="en-US" dirty="0"/>
              <a:t>during play</a:t>
            </a:r>
          </a:p>
        </p:txBody>
      </p:sp>
    </p:spTree>
    <p:extLst>
      <p:ext uri="{BB962C8B-B14F-4D97-AF65-F5344CB8AC3E}">
        <p14:creationId xmlns:p14="http://schemas.microsoft.com/office/powerpoint/2010/main" val="41999702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Social emotional foundations</a:t>
            </a:r>
            <a:endParaRPr lang="en-US" dirty="0"/>
          </a:p>
        </p:txBody>
      </p:sp>
      <p:pic>
        <p:nvPicPr>
          <p:cNvPr id="12291" name="Picture 3" descr="C:\Users\mpurcel\AppData\Local\Microsoft\Windows\Temporary Internet Files\Content.IE5\CICBBRXA\emotion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16289" y="685800"/>
            <a:ext cx="2492922" cy="251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77298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417638"/>
          </a:xfrm>
          <a:solidFill>
            <a:srgbClr val="7FBA00"/>
          </a:solidFill>
        </p:spPr>
        <p:txBody>
          <a:bodyPr/>
          <a:lstStyle/>
          <a:p>
            <a:r>
              <a:rPr lang="en-US" dirty="0" smtClean="0"/>
              <a:t>Walking Through the Foundations</a:t>
            </a:r>
            <a:endParaRPr lang="en-US" dirty="0"/>
          </a:p>
        </p:txBody>
      </p:sp>
      <p:sp>
        <p:nvSpPr>
          <p:cNvPr id="5" name="Content Placeholder 4"/>
          <p:cNvSpPr>
            <a:spLocks noGrp="1"/>
          </p:cNvSpPr>
          <p:nvPr>
            <p:ph idx="1"/>
          </p:nvPr>
        </p:nvSpPr>
        <p:spPr/>
        <p:txBody>
          <a:bodyPr>
            <a:normAutofit/>
          </a:bodyPr>
          <a:lstStyle/>
          <a:p>
            <a:pPr lvl="0"/>
            <a:r>
              <a:rPr lang="en-US" sz="4000" dirty="0" smtClean="0"/>
              <a:t>Identify the key </a:t>
            </a:r>
            <a:r>
              <a:rPr lang="en-US" sz="4000" dirty="0"/>
              <a:t>concepts that the Foundation and Topic(s) address</a:t>
            </a:r>
            <a:r>
              <a:rPr lang="en-US" sz="4000" dirty="0" smtClean="0"/>
              <a:t>?</a:t>
            </a:r>
          </a:p>
          <a:p>
            <a:pPr lvl="0"/>
            <a:endParaRPr lang="en-US" sz="4000" dirty="0"/>
          </a:p>
          <a:p>
            <a:pPr lvl="0"/>
            <a:r>
              <a:rPr lang="en-US" sz="4000" dirty="0" smtClean="0"/>
              <a:t>How </a:t>
            </a:r>
            <a:r>
              <a:rPr lang="en-US" sz="4000" dirty="0"/>
              <a:t>do these key concepts set the child up for future academic and life success</a:t>
            </a:r>
            <a:r>
              <a:rPr lang="en-US" sz="4000" dirty="0" smtClean="0"/>
              <a:t>?</a:t>
            </a:r>
            <a:endParaRPr lang="en-US" sz="4000" dirty="0"/>
          </a:p>
        </p:txBody>
      </p:sp>
    </p:spTree>
    <p:extLst>
      <p:ext uri="{BB962C8B-B14F-4D97-AF65-F5344CB8AC3E}">
        <p14:creationId xmlns:p14="http://schemas.microsoft.com/office/powerpoint/2010/main" val="30920305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Social Emotional</a:t>
            </a:r>
            <a:endParaRPr lang="en-US" dirty="0"/>
          </a:p>
        </p:txBody>
      </p:sp>
      <p:sp>
        <p:nvSpPr>
          <p:cNvPr id="3" name="Content Placeholder 2"/>
          <p:cNvSpPr>
            <a:spLocks noGrp="1"/>
          </p:cNvSpPr>
          <p:nvPr>
            <p:ph idx="1"/>
          </p:nvPr>
        </p:nvSpPr>
        <p:spPr/>
        <p:txBody>
          <a:bodyPr/>
          <a:lstStyle/>
          <a:p>
            <a:r>
              <a:rPr lang="en-US" b="1" dirty="0"/>
              <a:t>SE1: Sense of </a:t>
            </a:r>
            <a:r>
              <a:rPr lang="en-US" b="1" dirty="0" smtClean="0"/>
              <a:t>Self: </a:t>
            </a:r>
            <a:r>
              <a:rPr lang="en-US" b="1" dirty="0"/>
              <a:t>Early learners develop foundational skills that support self-awareness, confidence, and the identification and expression of emotions. </a:t>
            </a:r>
          </a:p>
          <a:p>
            <a:pPr lvl="1"/>
            <a:r>
              <a:rPr lang="en-US" dirty="0"/>
              <a:t>SE1.1: Demonstrate self </a:t>
            </a:r>
            <a:r>
              <a:rPr lang="en-US" dirty="0" smtClean="0"/>
              <a:t>awareness and confidence</a:t>
            </a:r>
            <a:endParaRPr lang="en-US" dirty="0"/>
          </a:p>
          <a:p>
            <a:pPr lvl="1"/>
            <a:r>
              <a:rPr lang="en-US" dirty="0"/>
              <a:t>SE1.2: Demonstrate </a:t>
            </a:r>
            <a:r>
              <a:rPr lang="en-US" dirty="0" smtClean="0"/>
              <a:t>identification </a:t>
            </a:r>
            <a:r>
              <a:rPr lang="en-US" dirty="0"/>
              <a:t>and expression of </a:t>
            </a:r>
            <a:r>
              <a:rPr lang="en-US" dirty="0" smtClean="0"/>
              <a:t>emotions</a:t>
            </a:r>
            <a:endParaRPr lang="en-US" dirty="0"/>
          </a:p>
        </p:txBody>
      </p:sp>
    </p:spTree>
    <p:extLst>
      <p:ext uri="{BB962C8B-B14F-4D97-AF65-F5344CB8AC3E}">
        <p14:creationId xmlns:p14="http://schemas.microsoft.com/office/powerpoint/2010/main" val="27567916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Social Emotional</a:t>
            </a:r>
            <a:endParaRPr lang="en-US" dirty="0"/>
          </a:p>
        </p:txBody>
      </p:sp>
      <p:sp>
        <p:nvSpPr>
          <p:cNvPr id="3" name="Content Placeholder 2"/>
          <p:cNvSpPr>
            <a:spLocks noGrp="1"/>
          </p:cNvSpPr>
          <p:nvPr>
            <p:ph idx="1"/>
          </p:nvPr>
        </p:nvSpPr>
        <p:spPr/>
        <p:txBody>
          <a:bodyPr/>
          <a:lstStyle/>
          <a:p>
            <a:r>
              <a:rPr lang="en-US" b="1" dirty="0"/>
              <a:t>SE2: Self– </a:t>
            </a:r>
            <a:r>
              <a:rPr lang="en-US" b="1" dirty="0" smtClean="0"/>
              <a:t>Regulation: </a:t>
            </a:r>
            <a:r>
              <a:rPr lang="en-US" b="1" dirty="0"/>
              <a:t>Early learners develop foundational skills that support executive functions including impulse control, planning skills, and emotional regulation. </a:t>
            </a:r>
          </a:p>
          <a:p>
            <a:pPr lvl="1"/>
            <a:r>
              <a:rPr lang="en-US" dirty="0"/>
              <a:t>SE2.1: Demonstrate self‐control</a:t>
            </a:r>
          </a:p>
        </p:txBody>
      </p:sp>
    </p:spTree>
    <p:extLst>
      <p:ext uri="{BB962C8B-B14F-4D97-AF65-F5344CB8AC3E}">
        <p14:creationId xmlns:p14="http://schemas.microsoft.com/office/powerpoint/2010/main" val="2400671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Social Emotional</a:t>
            </a:r>
            <a:endParaRPr lang="en-US" dirty="0"/>
          </a:p>
        </p:txBody>
      </p:sp>
      <p:sp>
        <p:nvSpPr>
          <p:cNvPr id="3" name="Content Placeholder 2"/>
          <p:cNvSpPr>
            <a:spLocks noGrp="1"/>
          </p:cNvSpPr>
          <p:nvPr>
            <p:ph idx="1"/>
          </p:nvPr>
        </p:nvSpPr>
        <p:spPr/>
        <p:txBody>
          <a:bodyPr>
            <a:normAutofit lnSpcReduction="10000"/>
          </a:bodyPr>
          <a:lstStyle/>
          <a:p>
            <a:r>
              <a:rPr lang="es-ES" b="1" dirty="0"/>
              <a:t>SE3: Conflict </a:t>
            </a:r>
            <a:r>
              <a:rPr lang="es-ES" b="1" dirty="0" smtClean="0"/>
              <a:t>Resolution: </a:t>
            </a:r>
            <a:r>
              <a:rPr lang="en-US" b="1" dirty="0"/>
              <a:t>Early learners develop foundational skills that support conflict resolution. </a:t>
            </a:r>
            <a:endParaRPr lang="es-ES" b="1" dirty="0"/>
          </a:p>
          <a:p>
            <a:pPr lvl="1"/>
            <a:r>
              <a:rPr lang="en-US" dirty="0"/>
              <a:t>SE3.1: Demonstrate </a:t>
            </a:r>
            <a:r>
              <a:rPr lang="en-US" dirty="0" smtClean="0"/>
              <a:t>conflict resolution</a:t>
            </a:r>
          </a:p>
          <a:p>
            <a:r>
              <a:rPr lang="en-US" b="1" dirty="0"/>
              <a:t>SE4: Building Relationships: Early learners develop foundational skills that support social development and engagement with others. </a:t>
            </a:r>
          </a:p>
          <a:p>
            <a:pPr lvl="1"/>
            <a:r>
              <a:rPr lang="en-US" dirty="0"/>
              <a:t>SE4.1: Demonstrate relationship </a:t>
            </a:r>
            <a:r>
              <a:rPr lang="en-US" dirty="0" smtClean="0"/>
              <a:t>skills</a:t>
            </a:r>
            <a:endParaRPr lang="en-US" dirty="0"/>
          </a:p>
        </p:txBody>
      </p:sp>
    </p:spTree>
    <p:extLst>
      <p:ext uri="{BB962C8B-B14F-4D97-AF65-F5344CB8AC3E}">
        <p14:creationId xmlns:p14="http://schemas.microsoft.com/office/powerpoint/2010/main" val="1125411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0" y="0"/>
            <a:ext cx="9144000" cy="1371600"/>
          </a:xfrm>
          <a:solidFill>
            <a:srgbClr val="7FBA00"/>
          </a:solidFill>
        </p:spPr>
        <p:txBody>
          <a:bodyPr/>
          <a:lstStyle/>
          <a:p>
            <a:pPr>
              <a:defRPr/>
            </a:pPr>
            <a:r>
              <a:rPr lang="en-US" dirty="0"/>
              <a:t>Purpose of Training</a:t>
            </a:r>
            <a:endParaRPr lang="en-US" dirty="0" smtClean="0">
              <a:latin typeface="+mn-lt"/>
            </a:endParaRPr>
          </a:p>
        </p:txBody>
      </p:sp>
      <p:sp>
        <p:nvSpPr>
          <p:cNvPr id="9219" name="Content Placeholder 2"/>
          <p:cNvSpPr>
            <a:spLocks noGrp="1"/>
          </p:cNvSpPr>
          <p:nvPr>
            <p:ph idx="1"/>
          </p:nvPr>
        </p:nvSpPr>
        <p:spPr>
          <a:xfrm>
            <a:off x="609600" y="1828800"/>
            <a:ext cx="8229600" cy="4114800"/>
          </a:xfrm>
        </p:spPr>
        <p:txBody>
          <a:bodyPr>
            <a:normAutofit/>
          </a:bodyPr>
          <a:lstStyle/>
          <a:p>
            <a:pPr>
              <a:lnSpc>
                <a:spcPct val="90000"/>
              </a:lnSpc>
            </a:pPr>
            <a:r>
              <a:rPr lang="en-US" dirty="0" smtClean="0"/>
              <a:t>To provide an overview of the Foundations and development process</a:t>
            </a:r>
          </a:p>
          <a:p>
            <a:pPr>
              <a:lnSpc>
                <a:spcPct val="90000"/>
              </a:lnSpc>
            </a:pPr>
            <a:endParaRPr lang="en-US" sz="1600" dirty="0" smtClean="0"/>
          </a:p>
          <a:p>
            <a:pPr>
              <a:lnSpc>
                <a:spcPct val="90000"/>
              </a:lnSpc>
            </a:pPr>
            <a:r>
              <a:rPr lang="en-US" dirty="0" smtClean="0"/>
              <a:t>To offer guidance in how to use the Foundations and the Foundations document</a:t>
            </a:r>
          </a:p>
          <a:p>
            <a:pPr lvl="1">
              <a:lnSpc>
                <a:spcPct val="90000"/>
              </a:lnSpc>
              <a:buNone/>
            </a:pPr>
            <a:endParaRPr lang="en-US" sz="1600" b="1" dirty="0" smtClean="0"/>
          </a:p>
          <a:p>
            <a:pPr>
              <a:lnSpc>
                <a:spcPct val="90000"/>
              </a:lnSpc>
            </a:pPr>
            <a:r>
              <a:rPr lang="en-US" dirty="0" smtClean="0"/>
              <a:t>To </a:t>
            </a:r>
            <a:r>
              <a:rPr lang="en-US" dirty="0"/>
              <a:t>practice </a:t>
            </a:r>
            <a:r>
              <a:rPr lang="en-US" dirty="0" smtClean="0"/>
              <a:t>applying the Foundations and linking the Foundations to curriculum</a:t>
            </a:r>
          </a:p>
        </p:txBody>
      </p:sp>
    </p:spTree>
    <p:custDataLst>
      <p:tags r:id="rId1"/>
    </p:custDataLst>
    <p:extLst>
      <p:ext uri="{BB962C8B-B14F-4D97-AF65-F5344CB8AC3E}">
        <p14:creationId xmlns:p14="http://schemas.microsoft.com/office/powerpoint/2010/main" val="287490014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“Group Walk”</a:t>
            </a:r>
            <a:endParaRPr lang="en-US" dirty="0"/>
          </a:p>
        </p:txBody>
      </p:sp>
      <p:sp>
        <p:nvSpPr>
          <p:cNvPr id="3" name="Content Placeholder 2"/>
          <p:cNvSpPr>
            <a:spLocks noGrp="1"/>
          </p:cNvSpPr>
          <p:nvPr>
            <p:ph idx="1"/>
          </p:nvPr>
        </p:nvSpPr>
        <p:spPr>
          <a:xfrm>
            <a:off x="304800" y="1600200"/>
            <a:ext cx="8610600" cy="4876800"/>
          </a:xfrm>
        </p:spPr>
        <p:txBody>
          <a:bodyPr>
            <a:normAutofit fontScale="77500" lnSpcReduction="20000"/>
          </a:bodyPr>
          <a:lstStyle/>
          <a:p>
            <a:r>
              <a:rPr lang="en-US" sz="4800" dirty="0" smtClean="0"/>
              <a:t>For the remainder of the developmental areas we will take “group walks”</a:t>
            </a:r>
          </a:p>
          <a:p>
            <a:pPr lvl="1"/>
            <a:r>
              <a:rPr lang="en-US" sz="4400" dirty="0" smtClean="0"/>
              <a:t>English Language Arts</a:t>
            </a:r>
          </a:p>
          <a:p>
            <a:pPr lvl="1"/>
            <a:r>
              <a:rPr lang="en-US" sz="4400" dirty="0" smtClean="0"/>
              <a:t>Mathematics</a:t>
            </a:r>
          </a:p>
          <a:p>
            <a:pPr lvl="1"/>
            <a:r>
              <a:rPr lang="en-US" sz="4400" dirty="0" smtClean="0"/>
              <a:t>Science</a:t>
            </a:r>
          </a:p>
          <a:p>
            <a:pPr lvl="1"/>
            <a:r>
              <a:rPr lang="en-US" sz="4400" dirty="0"/>
              <a:t>Social Studies</a:t>
            </a:r>
          </a:p>
          <a:p>
            <a:pPr lvl="1"/>
            <a:r>
              <a:rPr lang="en-US" sz="4400" dirty="0"/>
              <a:t>Creative Arts</a:t>
            </a:r>
          </a:p>
          <a:p>
            <a:pPr lvl="1"/>
            <a:r>
              <a:rPr lang="en-US" sz="4400" dirty="0"/>
              <a:t>Physical Health and </a:t>
            </a:r>
            <a:r>
              <a:rPr lang="en-US" sz="4400" dirty="0" smtClean="0"/>
              <a:t>Growth</a:t>
            </a:r>
            <a:endParaRPr lang="en-US" sz="4400" dirty="0"/>
          </a:p>
        </p:txBody>
      </p:sp>
    </p:spTree>
    <p:extLst>
      <p:ext uri="{BB962C8B-B14F-4D97-AF65-F5344CB8AC3E}">
        <p14:creationId xmlns:p14="http://schemas.microsoft.com/office/powerpoint/2010/main" val="165624135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“Group Walk”</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20000"/>
          </a:bodyPr>
          <a:lstStyle/>
          <a:p>
            <a:r>
              <a:rPr lang="en-US" sz="4400" dirty="0" smtClean="0"/>
              <a:t>Divide into three groups</a:t>
            </a:r>
          </a:p>
          <a:p>
            <a:r>
              <a:rPr lang="en-US" sz="4400" dirty="0" smtClean="0"/>
              <a:t>Each group discuss and answer the 2 questions for the entire developmental area you are assigned</a:t>
            </a:r>
          </a:p>
          <a:p>
            <a:pPr lvl="1"/>
            <a:r>
              <a:rPr lang="en-US" sz="4400" dirty="0"/>
              <a:t>English Language Arts</a:t>
            </a:r>
          </a:p>
          <a:p>
            <a:pPr lvl="1"/>
            <a:r>
              <a:rPr lang="en-US" sz="4400" dirty="0"/>
              <a:t>Mathematics</a:t>
            </a:r>
          </a:p>
          <a:p>
            <a:pPr lvl="1"/>
            <a:r>
              <a:rPr lang="en-US" sz="4400" dirty="0" smtClean="0"/>
              <a:t>Science</a:t>
            </a:r>
            <a:endParaRPr lang="en-US" sz="4400" dirty="0"/>
          </a:p>
        </p:txBody>
      </p:sp>
    </p:spTree>
    <p:extLst>
      <p:ext uri="{BB962C8B-B14F-4D97-AF65-F5344CB8AC3E}">
        <p14:creationId xmlns:p14="http://schemas.microsoft.com/office/powerpoint/2010/main" val="266064991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417638"/>
          </a:xfrm>
          <a:solidFill>
            <a:srgbClr val="7FBA00"/>
          </a:solidFill>
        </p:spPr>
        <p:txBody>
          <a:bodyPr/>
          <a:lstStyle/>
          <a:p>
            <a:r>
              <a:rPr lang="en-US" dirty="0" smtClean="0"/>
              <a:t>Walking Through the Foundations</a:t>
            </a:r>
            <a:endParaRPr lang="en-US" dirty="0"/>
          </a:p>
        </p:txBody>
      </p:sp>
      <p:sp>
        <p:nvSpPr>
          <p:cNvPr id="5" name="Content Placeholder 4"/>
          <p:cNvSpPr>
            <a:spLocks noGrp="1"/>
          </p:cNvSpPr>
          <p:nvPr>
            <p:ph idx="1"/>
          </p:nvPr>
        </p:nvSpPr>
        <p:spPr/>
        <p:txBody>
          <a:bodyPr>
            <a:noAutofit/>
          </a:bodyPr>
          <a:lstStyle/>
          <a:p>
            <a:pPr lvl="0"/>
            <a:r>
              <a:rPr lang="en-US" sz="4000" dirty="0"/>
              <a:t>Identify the key concepts that the Foundation and Topic(s) address?</a:t>
            </a:r>
          </a:p>
          <a:p>
            <a:pPr lvl="0"/>
            <a:endParaRPr lang="en-US" sz="4000" dirty="0" smtClean="0"/>
          </a:p>
          <a:p>
            <a:pPr lvl="0"/>
            <a:r>
              <a:rPr lang="en-US" sz="4000" dirty="0" smtClean="0"/>
              <a:t>How </a:t>
            </a:r>
            <a:r>
              <a:rPr lang="en-US" sz="4000" dirty="0"/>
              <a:t>do these key concepts set the child up for future academic and life success?</a:t>
            </a:r>
          </a:p>
        </p:txBody>
      </p:sp>
    </p:spTree>
    <p:extLst>
      <p:ext uri="{BB962C8B-B14F-4D97-AF65-F5344CB8AC3E}">
        <p14:creationId xmlns:p14="http://schemas.microsoft.com/office/powerpoint/2010/main" val="23976183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purcel\AppData\Local\Microsoft\Windows\Temporary Internet Files\Content.IE5\RA27I70F\cutcaster-photo-100602100-Jigsaw-Puzzle-Pieces[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2971800"/>
            <a:ext cx="13716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mpurcel\AppData\Local\Microsoft\Windows\Temporary Internet Files\Content.IE5\RA27I70F\cutcaster-photo-100602100-Jigsaw-Puzzle-Pieces[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869" y="1485900"/>
            <a:ext cx="7200900" cy="48006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US" dirty="0" smtClean="0"/>
              <a:t>Jigsaw!</a:t>
            </a:r>
            <a:endParaRPr lang="en-US" dirty="0"/>
          </a:p>
        </p:txBody>
      </p:sp>
    </p:spTree>
    <p:extLst>
      <p:ext uri="{BB962C8B-B14F-4D97-AF65-F5344CB8AC3E}">
        <p14:creationId xmlns:p14="http://schemas.microsoft.com/office/powerpoint/2010/main" val="37959028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Jigsaw</a:t>
            </a:r>
            <a:endParaRPr lang="en-US" dirty="0"/>
          </a:p>
        </p:txBody>
      </p:sp>
      <p:sp>
        <p:nvSpPr>
          <p:cNvPr id="3" name="Content Placeholder 2"/>
          <p:cNvSpPr>
            <a:spLocks noGrp="1"/>
          </p:cNvSpPr>
          <p:nvPr>
            <p:ph idx="1"/>
          </p:nvPr>
        </p:nvSpPr>
        <p:spPr/>
        <p:txBody>
          <a:bodyPr>
            <a:normAutofit/>
          </a:bodyPr>
          <a:lstStyle/>
          <a:p>
            <a:r>
              <a:rPr lang="en-US" sz="4400" dirty="0" smtClean="0"/>
              <a:t>Now, make 3 new groups with at least one person from each developmental area</a:t>
            </a:r>
          </a:p>
          <a:p>
            <a:r>
              <a:rPr lang="en-US" sz="4400" dirty="0" smtClean="0"/>
              <a:t>Share your insights from your group discussions</a:t>
            </a:r>
            <a:endParaRPr lang="en-US" sz="4400" dirty="0"/>
          </a:p>
        </p:txBody>
      </p:sp>
    </p:spTree>
    <p:extLst>
      <p:ext uri="{BB962C8B-B14F-4D97-AF65-F5344CB8AC3E}">
        <p14:creationId xmlns:p14="http://schemas.microsoft.com/office/powerpoint/2010/main" val="191758796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“Group Walk”</a:t>
            </a:r>
            <a:endParaRPr lang="en-US" dirty="0"/>
          </a:p>
        </p:txBody>
      </p:sp>
      <p:sp>
        <p:nvSpPr>
          <p:cNvPr id="3" name="Content Placeholder 2"/>
          <p:cNvSpPr>
            <a:spLocks noGrp="1"/>
          </p:cNvSpPr>
          <p:nvPr>
            <p:ph idx="1"/>
          </p:nvPr>
        </p:nvSpPr>
        <p:spPr>
          <a:xfrm>
            <a:off x="457200" y="1600200"/>
            <a:ext cx="8229600" cy="4724400"/>
          </a:xfrm>
        </p:spPr>
        <p:txBody>
          <a:bodyPr>
            <a:normAutofit fontScale="92500" lnSpcReduction="20000"/>
          </a:bodyPr>
          <a:lstStyle/>
          <a:p>
            <a:r>
              <a:rPr lang="en-US" sz="4400" dirty="0" smtClean="0"/>
              <a:t>Divide into three groups</a:t>
            </a:r>
          </a:p>
          <a:p>
            <a:r>
              <a:rPr lang="en-US" sz="4400" dirty="0" smtClean="0"/>
              <a:t>Each group discuss and answer the 2 questions for the entire developmental area you are assigned</a:t>
            </a:r>
          </a:p>
          <a:p>
            <a:pPr lvl="1"/>
            <a:r>
              <a:rPr lang="en-US" sz="4400" dirty="0"/>
              <a:t>Social Studies</a:t>
            </a:r>
          </a:p>
          <a:p>
            <a:pPr lvl="1"/>
            <a:r>
              <a:rPr lang="en-US" sz="4400" dirty="0"/>
              <a:t>Creative Arts</a:t>
            </a:r>
          </a:p>
          <a:p>
            <a:pPr lvl="1"/>
            <a:r>
              <a:rPr lang="en-US" sz="4400" dirty="0"/>
              <a:t>Physical Health and Growth</a:t>
            </a:r>
          </a:p>
        </p:txBody>
      </p:sp>
    </p:spTree>
    <p:extLst>
      <p:ext uri="{BB962C8B-B14F-4D97-AF65-F5344CB8AC3E}">
        <p14:creationId xmlns:p14="http://schemas.microsoft.com/office/powerpoint/2010/main" val="52735978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417638"/>
          </a:xfrm>
          <a:solidFill>
            <a:srgbClr val="7FBA00"/>
          </a:solidFill>
        </p:spPr>
        <p:txBody>
          <a:bodyPr/>
          <a:lstStyle/>
          <a:p>
            <a:r>
              <a:rPr lang="en-US" dirty="0" smtClean="0"/>
              <a:t>Walking Through the Foundations</a:t>
            </a:r>
            <a:endParaRPr lang="en-US" dirty="0"/>
          </a:p>
        </p:txBody>
      </p:sp>
      <p:sp>
        <p:nvSpPr>
          <p:cNvPr id="5" name="Content Placeholder 4"/>
          <p:cNvSpPr>
            <a:spLocks noGrp="1"/>
          </p:cNvSpPr>
          <p:nvPr>
            <p:ph idx="1"/>
          </p:nvPr>
        </p:nvSpPr>
        <p:spPr/>
        <p:txBody>
          <a:bodyPr>
            <a:noAutofit/>
          </a:bodyPr>
          <a:lstStyle/>
          <a:p>
            <a:pPr lvl="0"/>
            <a:r>
              <a:rPr lang="en-US" sz="4000" dirty="0"/>
              <a:t>Identify the key concepts that the Foundation and Topic(s) address?</a:t>
            </a:r>
          </a:p>
          <a:p>
            <a:pPr lvl="0"/>
            <a:endParaRPr lang="en-US" sz="4000" dirty="0"/>
          </a:p>
          <a:p>
            <a:pPr lvl="0"/>
            <a:r>
              <a:rPr lang="en-US" sz="4000" dirty="0"/>
              <a:t>How do these key concepts set the child up for future academic and life success?</a:t>
            </a:r>
          </a:p>
        </p:txBody>
      </p:sp>
    </p:spTree>
    <p:extLst>
      <p:ext uri="{BB962C8B-B14F-4D97-AF65-F5344CB8AC3E}">
        <p14:creationId xmlns:p14="http://schemas.microsoft.com/office/powerpoint/2010/main" val="25043588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mpurcel\AppData\Local\Microsoft\Windows\Temporary Internet Files\Content.IE5\RA27I70F\cutcaster-photo-100602100-Jigsaw-Puzzle-Pieces[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86200" y="2971800"/>
            <a:ext cx="1371600" cy="9144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mpurcel\AppData\Local\Microsoft\Windows\Temporary Internet Files\Content.IE5\RA27I70F\cutcaster-photo-100602100-Jigsaw-Puzzle-Pieces[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2869" y="1485900"/>
            <a:ext cx="7200900" cy="48006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US" dirty="0" smtClean="0"/>
              <a:t>Jigsaw!</a:t>
            </a:r>
            <a:endParaRPr lang="en-US" dirty="0"/>
          </a:p>
        </p:txBody>
      </p:sp>
    </p:spTree>
    <p:extLst>
      <p:ext uri="{BB962C8B-B14F-4D97-AF65-F5344CB8AC3E}">
        <p14:creationId xmlns:p14="http://schemas.microsoft.com/office/powerpoint/2010/main" val="33924565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Jigsaw</a:t>
            </a:r>
            <a:endParaRPr lang="en-US" dirty="0"/>
          </a:p>
        </p:txBody>
      </p:sp>
      <p:sp>
        <p:nvSpPr>
          <p:cNvPr id="3" name="Content Placeholder 2"/>
          <p:cNvSpPr>
            <a:spLocks noGrp="1"/>
          </p:cNvSpPr>
          <p:nvPr>
            <p:ph idx="1"/>
          </p:nvPr>
        </p:nvSpPr>
        <p:spPr/>
        <p:txBody>
          <a:bodyPr>
            <a:normAutofit/>
          </a:bodyPr>
          <a:lstStyle/>
          <a:p>
            <a:r>
              <a:rPr lang="en-US" sz="4400" dirty="0" smtClean="0"/>
              <a:t>Now, make 3 new groups with at least one person from each developmental area</a:t>
            </a:r>
          </a:p>
          <a:p>
            <a:r>
              <a:rPr lang="en-US" sz="4400" dirty="0" smtClean="0"/>
              <a:t>Share your insights from your group discussions</a:t>
            </a:r>
            <a:endParaRPr lang="en-US" sz="4400" dirty="0"/>
          </a:p>
        </p:txBody>
      </p:sp>
    </p:spTree>
    <p:extLst>
      <p:ext uri="{BB962C8B-B14F-4D97-AF65-F5344CB8AC3E}">
        <p14:creationId xmlns:p14="http://schemas.microsoft.com/office/powerpoint/2010/main" val="406096985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2313" y="4640179"/>
            <a:ext cx="7772400" cy="1128796"/>
          </a:xfrm>
        </p:spPr>
        <p:txBody>
          <a:bodyPr>
            <a:normAutofit fontScale="90000"/>
          </a:bodyPr>
          <a:lstStyle/>
          <a:p>
            <a:pPr algn="ctr"/>
            <a:r>
              <a:rPr lang="en-US" dirty="0" smtClean="0"/>
              <a:t>Application &amp; Practice: foundations and curriculum</a:t>
            </a:r>
            <a:endParaRPr lang="en-US" dirty="0"/>
          </a:p>
        </p:txBody>
      </p:sp>
      <p:pic>
        <p:nvPicPr>
          <p:cNvPr id="11" name="Picture 10"/>
          <p:cNvPicPr/>
          <p:nvPr/>
        </p:nvPicPr>
        <p:blipFill>
          <a:blip r:embed="rId3">
            <a:extLst>
              <a:ext uri="{28A0092B-C50C-407E-A947-70E740481C1C}">
                <a14:useLocalDpi xmlns:a14="http://schemas.microsoft.com/office/drawing/2010/main" val="0"/>
              </a:ext>
            </a:extLst>
          </a:blip>
          <a:stretch>
            <a:fillRect/>
          </a:stretch>
        </p:blipFill>
        <p:spPr>
          <a:xfrm>
            <a:off x="1981200" y="475338"/>
            <a:ext cx="4968716" cy="4164841"/>
          </a:xfrm>
          <a:prstGeom prst="rect">
            <a:avLst/>
          </a:prstGeom>
        </p:spPr>
      </p:pic>
    </p:spTree>
    <p:extLst>
      <p:ext uri="{BB962C8B-B14F-4D97-AF65-F5344CB8AC3E}">
        <p14:creationId xmlns:p14="http://schemas.microsoft.com/office/powerpoint/2010/main" val="4063651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4177245195"/>
              </p:ext>
            </p:extLst>
          </p:nvPr>
        </p:nvGraphicFramePr>
        <p:xfrm>
          <a:off x="1371600" y="762000"/>
          <a:ext cx="6096000" cy="4632960"/>
        </p:xfrm>
        <a:graphic>
          <a:graphicData uri="http://schemas.openxmlformats.org/drawingml/2006/table">
            <a:tbl>
              <a:tblPr firstRow="1" bandRow="1">
                <a:tableStyleId>{5C22544A-7EE6-4342-B048-85BDC9FD1C3A}</a:tableStyleId>
              </a:tblPr>
              <a:tblGrid>
                <a:gridCol w="2032000">
                  <a:extLst>
                    <a:ext uri="{9D8B030D-6E8A-4147-A177-3AD203B41FA5}">
                      <a16:colId xmlns:a16="http://schemas.microsoft.com/office/drawing/2014/main" xmlns="" val="20000"/>
                    </a:ext>
                  </a:extLst>
                </a:gridCol>
                <a:gridCol w="2032000">
                  <a:extLst>
                    <a:ext uri="{9D8B030D-6E8A-4147-A177-3AD203B41FA5}">
                      <a16:colId xmlns:a16="http://schemas.microsoft.com/office/drawing/2014/main" xmlns="" val="20001"/>
                    </a:ext>
                  </a:extLst>
                </a:gridCol>
                <a:gridCol w="2032000">
                  <a:extLst>
                    <a:ext uri="{9D8B030D-6E8A-4147-A177-3AD203B41FA5}">
                      <a16:colId xmlns:a16="http://schemas.microsoft.com/office/drawing/2014/main" xmlns="" val="20002"/>
                    </a:ext>
                  </a:extLst>
                </a:gridCol>
              </a:tblGrid>
              <a:tr h="370840">
                <a:tc>
                  <a:txBody>
                    <a:bodyPr/>
                    <a:lstStyle/>
                    <a:p>
                      <a:pPr algn="ctr"/>
                      <a:r>
                        <a:rPr lang="en-US" sz="4000" dirty="0" smtClean="0"/>
                        <a:t>K</a:t>
                      </a:r>
                      <a:endParaRPr lang="en-US" sz="4000" dirty="0"/>
                    </a:p>
                  </a:txBody>
                  <a:tcPr/>
                </a:tc>
                <a:tc>
                  <a:txBody>
                    <a:bodyPr/>
                    <a:lstStyle/>
                    <a:p>
                      <a:pPr algn="ctr"/>
                      <a:r>
                        <a:rPr lang="en-US" sz="4000" dirty="0" smtClean="0"/>
                        <a:t>W</a:t>
                      </a:r>
                      <a:endParaRPr lang="en-US" sz="4000" dirty="0"/>
                    </a:p>
                  </a:txBody>
                  <a:tcPr/>
                </a:tc>
                <a:tc>
                  <a:txBody>
                    <a:bodyPr/>
                    <a:lstStyle/>
                    <a:p>
                      <a:pPr algn="ctr"/>
                      <a:r>
                        <a:rPr lang="en-US" sz="4000" dirty="0" smtClean="0"/>
                        <a:t>L</a:t>
                      </a:r>
                      <a:endParaRPr lang="en-US" sz="4000" dirty="0"/>
                    </a:p>
                  </a:txBody>
                  <a:tcPr/>
                </a:tc>
                <a:extLst>
                  <a:ext uri="{0D108BD9-81ED-4DB2-BD59-A6C34878D82A}">
                    <a16:rowId xmlns:a16="http://schemas.microsoft.com/office/drawing/2014/main" xmlns="" val="10000"/>
                  </a:ext>
                </a:extLst>
              </a:tr>
              <a:tr h="370840">
                <a:tc>
                  <a:txBody>
                    <a:bodyPr/>
                    <a:lstStyle/>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a:txBody>
                  <a:tcPr/>
                </a:tc>
                <a:tc>
                  <a:txBody>
                    <a:bodyPr/>
                    <a:lstStyle/>
                    <a:p>
                      <a:endParaRPr lang="en-US"/>
                    </a:p>
                  </a:txBody>
                  <a:tcPr/>
                </a:tc>
                <a:tc>
                  <a:txBody>
                    <a:bodyPr/>
                    <a:lstStyle/>
                    <a:p>
                      <a:endParaRPr lang="en-US" dirty="0"/>
                    </a:p>
                  </a:txBody>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18331707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417638"/>
          </a:xfrm>
          <a:solidFill>
            <a:srgbClr val="7FBA00"/>
          </a:solidFill>
        </p:spPr>
        <p:txBody>
          <a:bodyPr/>
          <a:lstStyle/>
          <a:p>
            <a:r>
              <a:rPr lang="en-US" dirty="0" smtClean="0"/>
              <a:t>Scenario Activity</a:t>
            </a:r>
            <a:endParaRPr lang="en-US" dirty="0"/>
          </a:p>
        </p:txBody>
      </p:sp>
      <p:sp>
        <p:nvSpPr>
          <p:cNvPr id="5" name="Content Placeholder 4"/>
          <p:cNvSpPr>
            <a:spLocks noGrp="1"/>
          </p:cNvSpPr>
          <p:nvPr>
            <p:ph idx="1"/>
          </p:nvPr>
        </p:nvSpPr>
        <p:spPr/>
        <p:txBody>
          <a:bodyPr>
            <a:normAutofit/>
          </a:bodyPr>
          <a:lstStyle/>
          <a:p>
            <a:r>
              <a:rPr lang="en-US" sz="3600" dirty="0" smtClean="0"/>
              <a:t>With each scenario</a:t>
            </a:r>
          </a:p>
          <a:p>
            <a:pPr lvl="1"/>
            <a:r>
              <a:rPr lang="en-US" sz="3600" dirty="0" smtClean="0"/>
              <a:t>Write down at least 3 Foundations and appropriate Topic that apply to the behavior in your scenarios</a:t>
            </a:r>
          </a:p>
          <a:p>
            <a:pPr lvl="2"/>
            <a:r>
              <a:rPr lang="en-US" sz="3600" dirty="0" smtClean="0"/>
              <a:t>Write the full Foundation and Topic</a:t>
            </a:r>
          </a:p>
          <a:p>
            <a:pPr lvl="2"/>
            <a:r>
              <a:rPr lang="en-US" sz="3600" dirty="0" smtClean="0"/>
              <a:t>Try for at least 3 different developmental areas</a:t>
            </a:r>
          </a:p>
        </p:txBody>
      </p:sp>
    </p:spTree>
    <p:extLst>
      <p:ext uri="{BB962C8B-B14F-4D97-AF65-F5344CB8AC3E}">
        <p14:creationId xmlns:p14="http://schemas.microsoft.com/office/powerpoint/2010/main" val="120345167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first!</a:t>
            </a:r>
            <a:endParaRPr lang="en-US" dirty="0"/>
          </a:p>
        </p:txBody>
      </p:sp>
      <p:pic>
        <p:nvPicPr>
          <p:cNvPr id="3075" name="Picture 3" descr="C:\Users\mpurcel\AppData\Local\Microsoft\Windows\Temporary Internet Files\Content.IE5\GCFEPLYC\exclamation1[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609600"/>
            <a:ext cx="1957478" cy="5219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384619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Intentional Teaching</a:t>
            </a:r>
            <a:endParaRPr lang="en-US" dirty="0"/>
          </a:p>
        </p:txBody>
      </p:sp>
      <p:sp>
        <p:nvSpPr>
          <p:cNvPr id="3" name="Content Placeholder 2"/>
          <p:cNvSpPr>
            <a:spLocks noGrp="1"/>
          </p:cNvSpPr>
          <p:nvPr>
            <p:ph idx="1"/>
          </p:nvPr>
        </p:nvSpPr>
        <p:spPr>
          <a:xfrm>
            <a:off x="457200" y="1600200"/>
            <a:ext cx="8382000" cy="4525963"/>
          </a:xfrm>
        </p:spPr>
        <p:txBody>
          <a:bodyPr/>
          <a:lstStyle/>
          <a:p>
            <a:pPr marL="0" indent="0" algn="ctr">
              <a:spcBef>
                <a:spcPts val="0"/>
              </a:spcBef>
              <a:buNone/>
              <a:defRPr/>
            </a:pPr>
            <a:endParaRPr lang="en-US" dirty="0" smtClean="0"/>
          </a:p>
          <a:p>
            <a:pPr marL="0" indent="0" algn="ctr">
              <a:spcBef>
                <a:spcPts val="0"/>
              </a:spcBef>
              <a:buNone/>
              <a:defRPr/>
            </a:pPr>
            <a:r>
              <a:rPr lang="en-US" sz="3100" dirty="0" smtClean="0"/>
              <a:t>“Intentional </a:t>
            </a:r>
            <a:r>
              <a:rPr lang="en-US" sz="3100" dirty="0"/>
              <a:t>teaching does not happen </a:t>
            </a:r>
            <a:r>
              <a:rPr lang="en-US" sz="3100" dirty="0" smtClean="0"/>
              <a:t>by chance;</a:t>
            </a:r>
          </a:p>
          <a:p>
            <a:pPr marL="0" indent="0" algn="ctr">
              <a:spcBef>
                <a:spcPts val="0"/>
              </a:spcBef>
              <a:buNone/>
              <a:defRPr/>
            </a:pPr>
            <a:r>
              <a:rPr lang="en-US" sz="3100" dirty="0" smtClean="0"/>
              <a:t>it is </a:t>
            </a:r>
            <a:r>
              <a:rPr lang="en-US" sz="3100" dirty="0" err="1" smtClean="0"/>
              <a:t>planful</a:t>
            </a:r>
            <a:r>
              <a:rPr lang="en-US" sz="3100" dirty="0"/>
              <a:t>, thoughtful, and </a:t>
            </a:r>
            <a:r>
              <a:rPr lang="en-US" sz="3100" dirty="0" smtClean="0"/>
              <a:t>purposeful.” (p.1)</a:t>
            </a:r>
          </a:p>
          <a:p>
            <a:pPr marL="0" indent="0" algn="ctr">
              <a:spcBef>
                <a:spcPts val="0"/>
              </a:spcBef>
              <a:buNone/>
              <a:defRPr/>
            </a:pPr>
            <a:endParaRPr lang="en-US" dirty="0"/>
          </a:p>
          <a:p>
            <a:pPr marL="0" indent="-457200">
              <a:buNone/>
            </a:pPr>
            <a:r>
              <a:rPr lang="en-US" sz="2800" dirty="0" smtClean="0"/>
              <a:t>Epstein, A. A. (2014).  </a:t>
            </a:r>
            <a:r>
              <a:rPr lang="en-US" sz="2800" i="1" dirty="0" smtClean="0"/>
              <a:t>The Intentional Teacher: Choosing the Best Strategies for Young Children’s Learning.</a:t>
            </a:r>
            <a:r>
              <a:rPr lang="en-US" sz="2800" dirty="0" smtClean="0"/>
              <a:t>   Ypsilanti, MI: </a:t>
            </a:r>
            <a:r>
              <a:rPr lang="en-US" sz="2800" dirty="0" err="1" smtClean="0"/>
              <a:t>HighScope</a:t>
            </a:r>
            <a:r>
              <a:rPr lang="en-US" sz="2800" dirty="0" smtClean="0"/>
              <a:t> Press.</a:t>
            </a:r>
            <a:endParaRPr lang="en-US" sz="2800" dirty="0"/>
          </a:p>
        </p:txBody>
      </p:sp>
    </p:spTree>
    <p:extLst>
      <p:ext uri="{BB962C8B-B14F-4D97-AF65-F5344CB8AC3E}">
        <p14:creationId xmlns:p14="http://schemas.microsoft.com/office/powerpoint/2010/main" val="39519874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417638"/>
          </a:xfrm>
          <a:solidFill>
            <a:srgbClr val="7FBA00"/>
          </a:solidFill>
        </p:spPr>
        <p:txBody>
          <a:bodyPr/>
          <a:lstStyle/>
          <a:p>
            <a:r>
              <a:rPr lang="en-US" dirty="0" smtClean="0"/>
              <a:t>Intentionality</a:t>
            </a:r>
            <a:endParaRPr lang="en-US" dirty="0"/>
          </a:p>
        </p:txBody>
      </p:sp>
      <p:sp>
        <p:nvSpPr>
          <p:cNvPr id="5" name="Content Placeholder 4"/>
          <p:cNvSpPr>
            <a:spLocks noGrp="1"/>
          </p:cNvSpPr>
          <p:nvPr>
            <p:ph idx="1"/>
          </p:nvPr>
        </p:nvSpPr>
        <p:spPr/>
        <p:txBody>
          <a:bodyPr>
            <a:normAutofit/>
          </a:bodyPr>
          <a:lstStyle/>
          <a:p>
            <a:pPr marL="0" indent="0">
              <a:buNone/>
            </a:pPr>
            <a:r>
              <a:rPr lang="en-US" sz="3600" dirty="0" smtClean="0"/>
              <a:t>When we seek intentionality</a:t>
            </a:r>
          </a:p>
          <a:p>
            <a:pPr lvl="1"/>
            <a:r>
              <a:rPr lang="en-US" sz="3600" dirty="0" smtClean="0"/>
              <a:t>We are acting purposefully</a:t>
            </a:r>
          </a:p>
          <a:p>
            <a:pPr lvl="1"/>
            <a:r>
              <a:rPr lang="en-US" sz="3600" dirty="0" smtClean="0"/>
              <a:t>We plan for specific outcomes</a:t>
            </a:r>
          </a:p>
          <a:p>
            <a:pPr lvl="1"/>
            <a:r>
              <a:rPr lang="en-US" sz="3600" dirty="0" smtClean="0"/>
              <a:t>We build lessons and provide materials that will elicit the outcomes</a:t>
            </a:r>
          </a:p>
          <a:p>
            <a:pPr lvl="1"/>
            <a:r>
              <a:rPr lang="en-US" sz="3600" dirty="0" smtClean="0"/>
              <a:t>We can explain why we selected those materials or planned for that activity</a:t>
            </a:r>
          </a:p>
        </p:txBody>
      </p:sp>
    </p:spTree>
    <p:extLst>
      <p:ext uri="{BB962C8B-B14F-4D97-AF65-F5344CB8AC3E}">
        <p14:creationId xmlns:p14="http://schemas.microsoft.com/office/powerpoint/2010/main" val="202986470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Put it Together</a:t>
            </a:r>
            <a:endParaRPr lang="en-US" dirty="0"/>
          </a:p>
        </p:txBody>
      </p:sp>
      <p:pic>
        <p:nvPicPr>
          <p:cNvPr id="2050" name="Picture 2" descr="C:\Users\mpurcel\AppData\Local\Microsoft\Windows\Temporary Internet Files\Content.IE5\5NH7SWL7\Puzzle-piece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4400" y="1531048"/>
            <a:ext cx="7696200" cy="46754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69839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417638"/>
          </a:xfrm>
          <a:solidFill>
            <a:srgbClr val="7FBA00"/>
          </a:solidFill>
        </p:spPr>
        <p:txBody>
          <a:bodyPr/>
          <a:lstStyle/>
          <a:p>
            <a:r>
              <a:rPr lang="en-US" dirty="0" smtClean="0"/>
              <a:t>Center Building Activity</a:t>
            </a:r>
            <a:endParaRPr lang="en-US" dirty="0"/>
          </a:p>
        </p:txBody>
      </p:sp>
      <p:sp>
        <p:nvSpPr>
          <p:cNvPr id="3" name="Content Placeholder 2"/>
          <p:cNvSpPr>
            <a:spLocks noGrp="1"/>
          </p:cNvSpPr>
          <p:nvPr>
            <p:ph idx="1"/>
          </p:nvPr>
        </p:nvSpPr>
        <p:spPr>
          <a:xfrm>
            <a:off x="457200" y="1600200"/>
            <a:ext cx="8229600" cy="5029200"/>
          </a:xfrm>
        </p:spPr>
        <p:txBody>
          <a:bodyPr>
            <a:normAutofit fontScale="92500" lnSpcReduction="10000"/>
          </a:bodyPr>
          <a:lstStyle/>
          <a:p>
            <a:r>
              <a:rPr lang="en-US" dirty="0" smtClean="0"/>
              <a:t>Peruse the catalogs</a:t>
            </a:r>
          </a:p>
          <a:p>
            <a:r>
              <a:rPr lang="en-US" dirty="0" smtClean="0"/>
              <a:t>Write down what you would purchase to enhance your assigned center and it’s cost</a:t>
            </a:r>
          </a:p>
          <a:p>
            <a:r>
              <a:rPr lang="en-US" dirty="0" smtClean="0"/>
              <a:t>With each item you list for purchase, write down four Foundation and Topic pairs that give purpose to this purchase</a:t>
            </a:r>
          </a:p>
          <a:p>
            <a:pPr lvl="1"/>
            <a:r>
              <a:rPr lang="en-US" dirty="0" smtClean="0"/>
              <a:t>One from the developmental area of your assigned center</a:t>
            </a:r>
          </a:p>
          <a:p>
            <a:pPr lvl="1"/>
            <a:r>
              <a:rPr lang="en-US" dirty="0" smtClean="0"/>
              <a:t>One from another developmental area</a:t>
            </a:r>
          </a:p>
          <a:p>
            <a:pPr lvl="1"/>
            <a:r>
              <a:rPr lang="en-US" dirty="0" smtClean="0"/>
              <a:t>One from Approaches to Play and Learning</a:t>
            </a:r>
          </a:p>
          <a:p>
            <a:pPr lvl="1"/>
            <a:r>
              <a:rPr lang="en-US" dirty="0" smtClean="0"/>
              <a:t>One from Social Emotional Skills</a:t>
            </a:r>
          </a:p>
        </p:txBody>
      </p:sp>
    </p:spTree>
    <p:extLst>
      <p:ext uri="{BB962C8B-B14F-4D97-AF65-F5344CB8AC3E}">
        <p14:creationId xmlns:p14="http://schemas.microsoft.com/office/powerpoint/2010/main" val="156517508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mpurcel\AppData\Local\Microsoft\Windows\Temporary Internet Files\Content.IE5\5NH7SWL7\gg-architecturalblock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414495"/>
            <a:ext cx="5486400" cy="602901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3"/>
          <p:cNvSpPr>
            <a:spLocks noGrp="1"/>
          </p:cNvSpPr>
          <p:nvPr>
            <p:ph type="title"/>
          </p:nvPr>
        </p:nvSpPr>
        <p:spPr/>
        <p:txBody>
          <a:bodyPr/>
          <a:lstStyle/>
          <a:p>
            <a:r>
              <a:rPr lang="en-US" dirty="0" smtClean="0"/>
              <a:t>Let’s Build It!</a:t>
            </a:r>
            <a:endParaRPr lang="en-US" dirty="0"/>
          </a:p>
        </p:txBody>
      </p:sp>
    </p:spTree>
    <p:extLst>
      <p:ext uri="{BB962C8B-B14F-4D97-AF65-F5344CB8AC3E}">
        <p14:creationId xmlns:p14="http://schemas.microsoft.com/office/powerpoint/2010/main" val="943329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1">
            <a:lumMod val="5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2971800" cy="1782762"/>
          </a:xfrm>
        </p:spPr>
        <p:txBody>
          <a:bodyPr>
            <a:normAutofit fontScale="90000"/>
          </a:bodyPr>
          <a:lstStyle/>
          <a:p>
            <a:r>
              <a:rPr lang="en-US" dirty="0" smtClean="0">
                <a:solidFill>
                  <a:schemeClr val="bg1"/>
                </a:solidFill>
              </a:rPr>
              <a:t>Your Intentionality</a:t>
            </a:r>
            <a:endParaRPr lang="en-US" dirty="0">
              <a:solidFill>
                <a:schemeClr val="bg1"/>
              </a:solidFill>
            </a:endParaRP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95674" y="228600"/>
            <a:ext cx="5245677" cy="5943600"/>
          </a:xfrm>
          <a:prstGeom prst="rect">
            <a:avLst/>
          </a:prstGeom>
        </p:spPr>
      </p:pic>
    </p:spTree>
    <p:extLst>
      <p:ext uri="{BB962C8B-B14F-4D97-AF65-F5344CB8AC3E}">
        <p14:creationId xmlns:p14="http://schemas.microsoft.com/office/powerpoint/2010/main" val="3689615069"/>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Wrapping it Up</a:t>
            </a:r>
            <a:endParaRPr lang="en-US" dirty="0"/>
          </a:p>
        </p:txBody>
      </p:sp>
      <p:pic>
        <p:nvPicPr>
          <p:cNvPr id="14338" name="Picture 2" descr="C:\Users\mpurcel\AppData\Local\Microsoft\Windows\Temporary Internet Files\Content.IE5\CICBBRXA\thumb-present-or-a-gift-wrapped-box-66.6-17298[1].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1981200"/>
            <a:ext cx="3695700" cy="37572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4654002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5800" y="5562600"/>
            <a:ext cx="8153400" cy="769441"/>
          </a:xfrm>
          <a:prstGeom prst="rect">
            <a:avLst/>
          </a:prstGeom>
          <a:noFill/>
        </p:spPr>
        <p:txBody>
          <a:bodyPr wrap="square" rtlCol="0">
            <a:spAutoFit/>
          </a:bodyPr>
          <a:lstStyle/>
          <a:p>
            <a:pPr algn="ctr"/>
            <a:r>
              <a:rPr lang="en-US" sz="4400" b="1" dirty="0" smtClean="0">
                <a:hlinkClick r:id="rId3"/>
              </a:rPr>
              <a:t>www.doe.in.gov/earlylearning</a:t>
            </a:r>
            <a:r>
              <a:rPr lang="en-US" sz="4400" b="1" dirty="0" smtClean="0"/>
              <a:t> </a:t>
            </a:r>
            <a:endParaRPr lang="en-US" sz="4400" b="1" dirty="0"/>
          </a:p>
        </p:txBody>
      </p:sp>
      <p:pic>
        <p:nvPicPr>
          <p:cNvPr id="5" name="Picture 4"/>
          <p:cNvPicPr/>
          <p:nvPr/>
        </p:nvPicPr>
        <p:blipFill>
          <a:blip r:embed="rId4">
            <a:extLst>
              <a:ext uri="{28A0092B-C50C-407E-A947-70E740481C1C}">
                <a14:useLocalDpi xmlns:a14="http://schemas.microsoft.com/office/drawing/2010/main" val="0"/>
              </a:ext>
            </a:extLst>
          </a:blip>
          <a:stretch>
            <a:fillRect/>
          </a:stretch>
        </p:blipFill>
        <p:spPr>
          <a:xfrm>
            <a:off x="1676400" y="483359"/>
            <a:ext cx="5654516" cy="4635690"/>
          </a:xfrm>
          <a:prstGeom prst="rect">
            <a:avLst/>
          </a:prstGeom>
        </p:spPr>
      </p:pic>
    </p:spTree>
    <p:extLst>
      <p:ext uri="{BB962C8B-B14F-4D97-AF65-F5344CB8AC3E}">
        <p14:creationId xmlns:p14="http://schemas.microsoft.com/office/powerpoint/2010/main" val="31129333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22313" y="5105400"/>
            <a:ext cx="7772400" cy="1371600"/>
          </a:xfrm>
        </p:spPr>
        <p:txBody>
          <a:bodyPr/>
          <a:lstStyle/>
          <a:p>
            <a:pPr algn="ctr"/>
            <a:r>
              <a:rPr lang="en-US" dirty="0" smtClean="0"/>
              <a:t>Overview: Foundations and development</a:t>
            </a:r>
            <a:endParaRPr lang="en-US" dirty="0"/>
          </a:p>
        </p:txBody>
      </p:sp>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1676400" y="483359"/>
            <a:ext cx="5654516" cy="4635690"/>
          </a:xfrm>
          <a:prstGeom prst="rect">
            <a:avLst/>
          </a:prstGeom>
        </p:spPr>
      </p:pic>
    </p:spTree>
    <p:extLst>
      <p:ext uri="{BB962C8B-B14F-4D97-AF65-F5344CB8AC3E}">
        <p14:creationId xmlns:p14="http://schemas.microsoft.com/office/powerpoint/2010/main" val="60864332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0" y="0"/>
            <a:ext cx="9144000" cy="1417638"/>
          </a:xfrm>
          <a:solidFill>
            <a:srgbClr val="7FBA00"/>
          </a:solidFill>
        </p:spPr>
        <p:txBody>
          <a:bodyPr/>
          <a:lstStyle/>
          <a:p>
            <a:r>
              <a:rPr lang="en-US" dirty="0" smtClean="0"/>
              <a:t>The Foundations</a:t>
            </a:r>
            <a:endParaRPr lang="en-US" dirty="0"/>
          </a:p>
        </p:txBody>
      </p:sp>
      <p:sp>
        <p:nvSpPr>
          <p:cNvPr id="5" name="Content Placeholder 4"/>
          <p:cNvSpPr>
            <a:spLocks noGrp="1"/>
          </p:cNvSpPr>
          <p:nvPr>
            <p:ph idx="1"/>
          </p:nvPr>
        </p:nvSpPr>
        <p:spPr/>
        <p:txBody>
          <a:bodyPr/>
          <a:lstStyle/>
          <a:p>
            <a:r>
              <a:rPr lang="en-US" dirty="0" smtClean="0"/>
              <a:t>Are more than a document</a:t>
            </a:r>
          </a:p>
          <a:p>
            <a:r>
              <a:rPr lang="en-US" dirty="0" smtClean="0"/>
              <a:t>Help you plan for intentionality in your curriculum</a:t>
            </a:r>
          </a:p>
          <a:p>
            <a:r>
              <a:rPr lang="en-US" dirty="0" smtClean="0"/>
              <a:t>Help you plan for depth and breadth of skills and concepts in your curriculum</a:t>
            </a:r>
          </a:p>
          <a:p>
            <a:r>
              <a:rPr lang="en-US" dirty="0" smtClean="0"/>
              <a:t>Were designed for all children</a:t>
            </a:r>
          </a:p>
          <a:p>
            <a:r>
              <a:rPr lang="en-US" dirty="0" smtClean="0"/>
              <a:t>Are user friendly</a:t>
            </a:r>
          </a:p>
        </p:txBody>
      </p:sp>
    </p:spTree>
    <p:extLst>
      <p:ext uri="{BB962C8B-B14F-4D97-AF65-F5344CB8AC3E}">
        <p14:creationId xmlns:p14="http://schemas.microsoft.com/office/powerpoint/2010/main" val="35074764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mpurcel\AppData\Local\Microsoft\Windows\Temporary Internet Files\Content.IE5\5NH7SWL7\Thank-You-Kids-[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024467"/>
            <a:ext cx="7162800" cy="480906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1573791"/>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574667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chemeClr val="tx2"/>
                </a:solidFill>
              </a:rPr>
              <a:t>Training Developed</a:t>
            </a:r>
            <a:endParaRPr lang="en-US" dirty="0">
              <a:solidFill>
                <a:schemeClr val="tx2"/>
              </a:solidFill>
            </a:endParaRPr>
          </a:p>
        </p:txBody>
      </p:sp>
      <p:sp>
        <p:nvSpPr>
          <p:cNvPr id="5" name="Content Placeholder 4"/>
          <p:cNvSpPr>
            <a:spLocks noGrp="1"/>
          </p:cNvSpPr>
          <p:nvPr>
            <p:ph idx="1"/>
          </p:nvPr>
        </p:nvSpPr>
        <p:spPr>
          <a:xfrm>
            <a:off x="457200" y="1600201"/>
            <a:ext cx="8229600" cy="1828800"/>
          </a:xfrm>
        </p:spPr>
        <p:txBody>
          <a:bodyPr/>
          <a:lstStyle/>
          <a:p>
            <a:pPr marL="0" indent="0" algn="ctr">
              <a:buNone/>
            </a:pPr>
            <a:r>
              <a:rPr lang="en-US" dirty="0" smtClean="0">
                <a:solidFill>
                  <a:schemeClr val="tx2"/>
                </a:solidFill>
              </a:rPr>
              <a:t>By Megan Purcell, Ph.D.</a:t>
            </a:r>
          </a:p>
          <a:p>
            <a:pPr marL="0" indent="0" algn="ctr">
              <a:buNone/>
            </a:pPr>
            <a:r>
              <a:rPr lang="en-US" dirty="0" smtClean="0">
                <a:solidFill>
                  <a:schemeClr val="tx2"/>
                </a:solidFill>
              </a:rPr>
              <a:t>Clinical Assistant Professor, Purdue University</a:t>
            </a:r>
          </a:p>
          <a:p>
            <a:pPr marL="0" indent="0" algn="ctr">
              <a:buNone/>
            </a:pPr>
            <a:r>
              <a:rPr lang="en-US" dirty="0" smtClean="0">
                <a:solidFill>
                  <a:schemeClr val="tx2"/>
                </a:solidFill>
              </a:rPr>
              <a:t>In collaboration with</a:t>
            </a:r>
          </a:p>
          <a:p>
            <a:pPr marL="0" indent="0" algn="ctr">
              <a:buNone/>
            </a:pPr>
            <a:endParaRPr lang="en-US" dirty="0">
              <a:solidFill>
                <a:schemeClr val="bg1"/>
              </a:solidFill>
            </a:endParaRPr>
          </a:p>
        </p:txBody>
      </p:sp>
      <p:pic>
        <p:nvPicPr>
          <p:cNvPr id="7" name="Picture 6" descr="Purdue Univers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2245" y="3611564"/>
            <a:ext cx="3299510" cy="998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LetterheadWithoutlines.wmf"/>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5257800"/>
            <a:ext cx="8229600" cy="1295400"/>
          </a:xfrm>
          <a:prstGeom prst="rect">
            <a:avLst/>
          </a:prstGeom>
          <a:noFill/>
          <a:ln>
            <a:noFill/>
          </a:ln>
        </p:spPr>
      </p:pic>
    </p:spTree>
    <p:extLst>
      <p:ext uri="{BB962C8B-B14F-4D97-AF65-F5344CB8AC3E}">
        <p14:creationId xmlns:p14="http://schemas.microsoft.com/office/powerpoint/2010/main" val="271887742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295400"/>
          </a:xfrm>
          <a:prstGeom prst="rect">
            <a:avLst/>
          </a:prstGeom>
          <a:solidFill>
            <a:srgbClr val="7FB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8600" y="304800"/>
            <a:ext cx="8610600" cy="769441"/>
          </a:xfrm>
          <a:prstGeom prst="rect">
            <a:avLst/>
          </a:prstGeom>
          <a:noFill/>
        </p:spPr>
        <p:txBody>
          <a:bodyPr wrap="square" rtlCol="0">
            <a:spAutoFit/>
          </a:bodyPr>
          <a:lstStyle/>
          <a:p>
            <a:pPr algn="ctr"/>
            <a:r>
              <a:rPr lang="en-US" sz="4400" dirty="0" smtClean="0"/>
              <a:t>The Foundations: Revision Process</a:t>
            </a:r>
            <a:endParaRPr lang="en-US" sz="4400" dirty="0"/>
          </a:p>
        </p:txBody>
      </p:sp>
      <p:sp>
        <p:nvSpPr>
          <p:cNvPr id="4" name="TextBox 3"/>
          <p:cNvSpPr txBox="1"/>
          <p:nvPr/>
        </p:nvSpPr>
        <p:spPr>
          <a:xfrm>
            <a:off x="152400" y="1447800"/>
            <a:ext cx="8686800" cy="707886"/>
          </a:xfrm>
          <a:prstGeom prst="rect">
            <a:avLst/>
          </a:prstGeom>
          <a:noFill/>
        </p:spPr>
        <p:txBody>
          <a:bodyPr wrap="square" rtlCol="0">
            <a:spAutoFit/>
          </a:bodyPr>
          <a:lstStyle/>
          <a:p>
            <a:pPr lvl="1"/>
            <a:r>
              <a:rPr lang="en-US" sz="2000" dirty="0"/>
              <a:t>	</a:t>
            </a:r>
            <a:endParaRPr lang="en-US" sz="2000" dirty="0" smtClean="0"/>
          </a:p>
          <a:p>
            <a:pPr marL="285750" indent="-285750">
              <a:buFont typeface="Arial" pitchFamily="34" charset="0"/>
              <a:buChar char="•"/>
            </a:pPr>
            <a:endParaRPr lang="en-US" sz="2000" dirty="0"/>
          </a:p>
        </p:txBody>
      </p:sp>
      <p:sp>
        <p:nvSpPr>
          <p:cNvPr id="5" name="TextBox 4"/>
          <p:cNvSpPr txBox="1"/>
          <p:nvPr/>
        </p:nvSpPr>
        <p:spPr>
          <a:xfrm>
            <a:off x="295274" y="1447800"/>
            <a:ext cx="8696325" cy="4832092"/>
          </a:xfrm>
          <a:prstGeom prst="rect">
            <a:avLst/>
          </a:prstGeom>
          <a:noFill/>
        </p:spPr>
        <p:txBody>
          <a:bodyPr wrap="square" rtlCol="0">
            <a:spAutoFit/>
          </a:bodyPr>
          <a:lstStyle/>
          <a:p>
            <a:pPr marL="457200" indent="-457200">
              <a:buFont typeface="Arial" pitchFamily="34" charset="0"/>
              <a:buChar char="•"/>
            </a:pPr>
            <a:r>
              <a:rPr lang="en-US" sz="2800" dirty="0" smtClean="0"/>
              <a:t>Alignment to </a:t>
            </a:r>
            <a:r>
              <a:rPr lang="en-US" sz="2800" dirty="0"/>
              <a:t>the 2014 Indiana Academic </a:t>
            </a:r>
            <a:r>
              <a:rPr lang="en-US" sz="2800" dirty="0" smtClean="0"/>
              <a:t>Standards</a:t>
            </a:r>
          </a:p>
          <a:p>
            <a:pPr marL="457200" lvl="0" indent="-457200">
              <a:buFont typeface="Arial" pitchFamily="34" charset="0"/>
              <a:buChar char="•"/>
            </a:pPr>
            <a:r>
              <a:rPr lang="en-US" sz="2800" dirty="0" smtClean="0"/>
              <a:t>Recognition </a:t>
            </a:r>
            <a:r>
              <a:rPr lang="en-US" sz="2800" dirty="0"/>
              <a:t>of the early learning continuum, birth to </a:t>
            </a:r>
            <a:r>
              <a:rPr lang="en-US" sz="2800" dirty="0" smtClean="0"/>
              <a:t>Kindergarten</a:t>
            </a:r>
          </a:p>
          <a:p>
            <a:pPr marL="457200" lvl="0" indent="-457200">
              <a:buFont typeface="Arial" pitchFamily="34" charset="0"/>
              <a:buChar char="•"/>
            </a:pPr>
            <a:r>
              <a:rPr lang="en-US" sz="2800" dirty="0" smtClean="0"/>
              <a:t>Identification </a:t>
            </a:r>
            <a:r>
              <a:rPr lang="en-US" sz="2800" dirty="0"/>
              <a:t>of core foundations in each of the eight content </a:t>
            </a:r>
            <a:r>
              <a:rPr lang="en-US" sz="2800" dirty="0" smtClean="0"/>
              <a:t>areas</a:t>
            </a:r>
          </a:p>
          <a:p>
            <a:pPr marL="457200" lvl="0" indent="-457200">
              <a:buFont typeface="Arial" pitchFamily="34" charset="0"/>
              <a:buChar char="•"/>
            </a:pPr>
            <a:r>
              <a:rPr lang="en-US" sz="2800" dirty="0" smtClean="0"/>
              <a:t>Alignment </a:t>
            </a:r>
            <a:r>
              <a:rPr lang="en-US" sz="2800" dirty="0"/>
              <a:t>to the ISTAR-KR assessment </a:t>
            </a:r>
            <a:r>
              <a:rPr lang="en-US" sz="2800" dirty="0" smtClean="0"/>
              <a:t>tool</a:t>
            </a:r>
          </a:p>
          <a:p>
            <a:pPr marL="457200" lvl="0" indent="-457200">
              <a:buFont typeface="Arial" pitchFamily="34" charset="0"/>
              <a:buChar char="•"/>
            </a:pPr>
            <a:r>
              <a:rPr lang="en-US" sz="2800" dirty="0" smtClean="0"/>
              <a:t>Addition of:</a:t>
            </a:r>
          </a:p>
          <a:p>
            <a:pPr marL="914400" lvl="1" indent="-457200">
              <a:buFont typeface="Arial" pitchFamily="34" charset="0"/>
              <a:buChar char="•"/>
            </a:pPr>
            <a:r>
              <a:rPr lang="en-US" sz="2800" dirty="0" smtClean="0"/>
              <a:t>Approaches </a:t>
            </a:r>
            <a:r>
              <a:rPr lang="en-US" sz="2800" dirty="0"/>
              <a:t>to Play and Learning </a:t>
            </a:r>
            <a:r>
              <a:rPr lang="en-US" sz="2800" dirty="0" smtClean="0"/>
              <a:t>Foundations</a:t>
            </a:r>
          </a:p>
          <a:p>
            <a:pPr marL="914400" lvl="1" indent="-457200">
              <a:buFont typeface="Arial" pitchFamily="34" charset="0"/>
              <a:buChar char="•"/>
            </a:pPr>
            <a:r>
              <a:rPr lang="en-US" sz="2800" dirty="0" smtClean="0"/>
              <a:t>Health Foundations</a:t>
            </a:r>
          </a:p>
          <a:p>
            <a:pPr marL="457200" lvl="0" indent="-457200">
              <a:buFont typeface="Arial" pitchFamily="34" charset="0"/>
              <a:buChar char="•"/>
            </a:pPr>
            <a:r>
              <a:rPr lang="en-US" sz="2800" dirty="0" smtClean="0"/>
              <a:t>Addition </a:t>
            </a:r>
            <a:r>
              <a:rPr lang="en-US" sz="2800" dirty="0"/>
              <a:t>of English Language Development </a:t>
            </a:r>
            <a:r>
              <a:rPr lang="en-US" sz="2800" dirty="0" smtClean="0"/>
              <a:t>Standards</a:t>
            </a:r>
          </a:p>
          <a:p>
            <a:pPr marL="457200" lvl="0" indent="-457200">
              <a:buFont typeface="Arial" pitchFamily="34" charset="0"/>
              <a:buChar char="•"/>
            </a:pPr>
            <a:r>
              <a:rPr lang="en-US" sz="2800" dirty="0" smtClean="0"/>
              <a:t>User </a:t>
            </a:r>
            <a:r>
              <a:rPr lang="en-US" sz="2800" dirty="0"/>
              <a:t>friendly format </a:t>
            </a:r>
          </a:p>
        </p:txBody>
      </p:sp>
    </p:spTree>
    <p:extLst>
      <p:ext uri="{BB962C8B-B14F-4D97-AF65-F5344CB8AC3E}">
        <p14:creationId xmlns:p14="http://schemas.microsoft.com/office/powerpoint/2010/main" val="263975669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9144000" cy="1295400"/>
          </a:xfrm>
          <a:prstGeom prst="rect">
            <a:avLst/>
          </a:prstGeom>
          <a:solidFill>
            <a:srgbClr val="7FB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228600" y="304800"/>
            <a:ext cx="8610600" cy="769441"/>
          </a:xfrm>
          <a:prstGeom prst="rect">
            <a:avLst/>
          </a:prstGeom>
          <a:noFill/>
        </p:spPr>
        <p:txBody>
          <a:bodyPr wrap="square" rtlCol="0">
            <a:spAutoFit/>
          </a:bodyPr>
          <a:lstStyle/>
          <a:p>
            <a:pPr algn="ctr"/>
            <a:r>
              <a:rPr lang="en-US" sz="4400" dirty="0" smtClean="0"/>
              <a:t>The Foundations: Revision Process</a:t>
            </a:r>
            <a:endParaRPr lang="en-US" sz="4400" dirty="0"/>
          </a:p>
        </p:txBody>
      </p:sp>
      <p:sp>
        <p:nvSpPr>
          <p:cNvPr id="4" name="TextBox 3"/>
          <p:cNvSpPr txBox="1"/>
          <p:nvPr/>
        </p:nvSpPr>
        <p:spPr>
          <a:xfrm>
            <a:off x="152400" y="1447800"/>
            <a:ext cx="8686800" cy="707886"/>
          </a:xfrm>
          <a:prstGeom prst="rect">
            <a:avLst/>
          </a:prstGeom>
          <a:noFill/>
        </p:spPr>
        <p:txBody>
          <a:bodyPr wrap="square" rtlCol="0">
            <a:spAutoFit/>
          </a:bodyPr>
          <a:lstStyle/>
          <a:p>
            <a:pPr lvl="1"/>
            <a:r>
              <a:rPr lang="en-US" sz="2000" dirty="0"/>
              <a:t>	</a:t>
            </a:r>
            <a:endParaRPr lang="en-US" sz="2000" dirty="0" smtClean="0"/>
          </a:p>
          <a:p>
            <a:pPr marL="285750" indent="-285750">
              <a:buFont typeface="Arial" pitchFamily="34" charset="0"/>
              <a:buChar char="•"/>
            </a:pPr>
            <a:endParaRPr lang="en-US" sz="2000" dirty="0"/>
          </a:p>
        </p:txBody>
      </p:sp>
      <p:sp>
        <p:nvSpPr>
          <p:cNvPr id="5" name="TextBox 4"/>
          <p:cNvSpPr txBox="1"/>
          <p:nvPr/>
        </p:nvSpPr>
        <p:spPr>
          <a:xfrm>
            <a:off x="295275" y="1600200"/>
            <a:ext cx="8382000" cy="4154984"/>
          </a:xfrm>
          <a:prstGeom prst="rect">
            <a:avLst/>
          </a:prstGeom>
          <a:noFill/>
        </p:spPr>
        <p:txBody>
          <a:bodyPr wrap="square" rtlCol="0">
            <a:spAutoFit/>
          </a:bodyPr>
          <a:lstStyle/>
          <a:p>
            <a:r>
              <a:rPr lang="en-US" sz="3200" dirty="0" smtClean="0"/>
              <a:t>Primary Audience:</a:t>
            </a:r>
          </a:p>
          <a:p>
            <a:pPr marL="457200" indent="-457200">
              <a:buFont typeface="Arial" pitchFamily="34" charset="0"/>
              <a:buChar char="•"/>
            </a:pPr>
            <a:r>
              <a:rPr lang="en-US" sz="3200" dirty="0" smtClean="0"/>
              <a:t>Early Childhood Educators</a:t>
            </a:r>
          </a:p>
          <a:p>
            <a:pPr marL="457200" indent="-457200">
              <a:buFont typeface="Arial" pitchFamily="34" charset="0"/>
              <a:buChar char="•"/>
            </a:pPr>
            <a:r>
              <a:rPr lang="en-US" sz="3200" dirty="0" smtClean="0"/>
              <a:t>Program Directors</a:t>
            </a:r>
          </a:p>
          <a:p>
            <a:pPr marL="457200" indent="-457200">
              <a:buFont typeface="Arial" pitchFamily="34" charset="0"/>
              <a:buChar char="•"/>
            </a:pPr>
            <a:r>
              <a:rPr lang="en-US" sz="3200" dirty="0" smtClean="0"/>
              <a:t>School Administrators</a:t>
            </a:r>
          </a:p>
          <a:p>
            <a:pPr marL="457200" indent="-457200">
              <a:buFont typeface="Arial" pitchFamily="34" charset="0"/>
              <a:buChar char="•"/>
            </a:pPr>
            <a:r>
              <a:rPr lang="en-US" sz="3200" dirty="0" smtClean="0"/>
              <a:t>College and University Faculty</a:t>
            </a:r>
          </a:p>
          <a:p>
            <a:endParaRPr lang="en-US" sz="3200" dirty="0"/>
          </a:p>
          <a:p>
            <a:r>
              <a:rPr lang="en-US" sz="3200" dirty="0" smtClean="0"/>
              <a:t>The Foundations were developed for use in all types of early childhood programs. </a:t>
            </a:r>
          </a:p>
          <a:p>
            <a:endParaRPr lang="en-US" sz="800" dirty="0"/>
          </a:p>
        </p:txBody>
      </p:sp>
    </p:spTree>
    <p:extLst>
      <p:ext uri="{BB962C8B-B14F-4D97-AF65-F5344CB8AC3E}">
        <p14:creationId xmlns:p14="http://schemas.microsoft.com/office/powerpoint/2010/main" val="17923352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p:nvPr/>
        </p:nvPicPr>
        <p:blipFill>
          <a:blip r:embed="rId3">
            <a:extLst>
              <a:ext uri="{28A0092B-C50C-407E-A947-70E740481C1C}">
                <a14:useLocalDpi xmlns:a14="http://schemas.microsoft.com/office/drawing/2010/main" val="0"/>
              </a:ext>
            </a:extLst>
          </a:blip>
          <a:stretch>
            <a:fillRect/>
          </a:stretch>
        </p:blipFill>
        <p:spPr>
          <a:xfrm>
            <a:off x="1676400" y="483359"/>
            <a:ext cx="5654516" cy="4635690"/>
          </a:xfrm>
          <a:prstGeom prst="rect">
            <a:avLst/>
          </a:prstGeom>
        </p:spPr>
      </p:pic>
      <p:sp>
        <p:nvSpPr>
          <p:cNvPr id="2" name="Title 1"/>
          <p:cNvSpPr>
            <a:spLocks noGrp="1"/>
          </p:cNvSpPr>
          <p:nvPr>
            <p:ph type="title"/>
          </p:nvPr>
        </p:nvSpPr>
        <p:spPr>
          <a:xfrm>
            <a:off x="722313" y="5119048"/>
            <a:ext cx="7772400" cy="1281751"/>
          </a:xfrm>
        </p:spPr>
        <p:txBody>
          <a:bodyPr/>
          <a:lstStyle/>
          <a:p>
            <a:pPr algn="ctr"/>
            <a:r>
              <a:rPr lang="en-US" dirty="0" smtClean="0"/>
              <a:t>format</a:t>
            </a:r>
            <a:endParaRPr lang="en-US" dirty="0"/>
          </a:p>
        </p:txBody>
      </p:sp>
    </p:spTree>
    <p:extLst>
      <p:ext uri="{BB962C8B-B14F-4D97-AF65-F5344CB8AC3E}">
        <p14:creationId xmlns:p14="http://schemas.microsoft.com/office/powerpoint/2010/main" val="65992929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11254</TotalTime>
  <Words>8059</Words>
  <Application>Microsoft Office PowerPoint</Application>
  <PresentationFormat>On-screen Show (4:3)</PresentationFormat>
  <Paragraphs>525</Paragraphs>
  <Slides>63</Slides>
  <Notes>63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63</vt:i4>
      </vt:variant>
    </vt:vector>
  </HeadingPairs>
  <TitlesOfParts>
    <vt:vector size="70" baseType="lpstr">
      <vt:lpstr>ＭＳ Ｐゴシック</vt:lpstr>
      <vt:lpstr>Arial</vt:lpstr>
      <vt:lpstr>Calibri</vt:lpstr>
      <vt:lpstr>Century Gothic</vt:lpstr>
      <vt:lpstr>NewsGoth BT</vt:lpstr>
      <vt:lpstr>Times New Roman</vt:lpstr>
      <vt:lpstr>Office Theme</vt:lpstr>
      <vt:lpstr>PowerPoint Presentation</vt:lpstr>
      <vt:lpstr>Introduction</vt:lpstr>
      <vt:lpstr>PowerPoint Presentation</vt:lpstr>
      <vt:lpstr>Purpose of Training</vt:lpstr>
      <vt:lpstr>PowerPoint Presentation</vt:lpstr>
      <vt:lpstr>Overview: Foundations and development</vt:lpstr>
      <vt:lpstr>PowerPoint Presentation</vt:lpstr>
      <vt:lpstr>PowerPoint Presentation</vt:lpstr>
      <vt:lpstr>format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tools</vt:lpstr>
      <vt:lpstr>PowerPoint Presentation</vt:lpstr>
      <vt:lpstr>PowerPoint Presentation</vt:lpstr>
      <vt:lpstr>PowerPoint Presentation</vt:lpstr>
      <vt:lpstr>PowerPoint Presentation</vt:lpstr>
      <vt:lpstr>PowerPoint Presentation</vt:lpstr>
      <vt:lpstr>PowerPoint Presentation</vt:lpstr>
      <vt:lpstr>Guidance: how to use the foundations</vt:lpstr>
      <vt:lpstr>Remember….</vt:lpstr>
      <vt:lpstr>Areas of Development</vt:lpstr>
      <vt:lpstr>Approaches to play and learning foundations</vt:lpstr>
      <vt:lpstr>Walking Through the Foundations</vt:lpstr>
      <vt:lpstr>Approaches to Play and Learning</vt:lpstr>
      <vt:lpstr>Approaches to Play and Learning</vt:lpstr>
      <vt:lpstr>Approaches to Play and Learning</vt:lpstr>
      <vt:lpstr>Approaches to Play and Learning</vt:lpstr>
      <vt:lpstr>Social emotional foundations</vt:lpstr>
      <vt:lpstr>Walking Through the Foundations</vt:lpstr>
      <vt:lpstr>Social Emotional</vt:lpstr>
      <vt:lpstr>Social Emotional</vt:lpstr>
      <vt:lpstr>Social Emotional</vt:lpstr>
      <vt:lpstr>“Group Walk”</vt:lpstr>
      <vt:lpstr>“Group Walk”</vt:lpstr>
      <vt:lpstr>Walking Through the Foundations</vt:lpstr>
      <vt:lpstr>Jigsaw!</vt:lpstr>
      <vt:lpstr>Jigsaw</vt:lpstr>
      <vt:lpstr>“Group Walk”</vt:lpstr>
      <vt:lpstr>Walking Through the Foundations</vt:lpstr>
      <vt:lpstr>Jigsaw!</vt:lpstr>
      <vt:lpstr>Jigsaw</vt:lpstr>
      <vt:lpstr>Application &amp; Practice: foundations and curriculum</vt:lpstr>
      <vt:lpstr>Scenario Activity</vt:lpstr>
      <vt:lpstr>But first!</vt:lpstr>
      <vt:lpstr>Intentional Teaching</vt:lpstr>
      <vt:lpstr>Intentionality</vt:lpstr>
      <vt:lpstr>Put it Together</vt:lpstr>
      <vt:lpstr>Center Building Activity</vt:lpstr>
      <vt:lpstr>Let’s Build It!</vt:lpstr>
      <vt:lpstr>Your Intentionality</vt:lpstr>
      <vt:lpstr>Wrapping it Up</vt:lpstr>
      <vt:lpstr>PowerPoint Presentation</vt:lpstr>
      <vt:lpstr>The Foundations</vt:lpstr>
      <vt:lpstr>PowerPoint Presentation</vt:lpstr>
      <vt:lpstr>PowerPoint Presentation</vt:lpstr>
      <vt:lpstr>Training Developed</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Indiana Department of Education Office of Early Learning and Intervention</dc:title>
  <dc:creator>Erin Kissling</dc:creator>
  <cp:lastModifiedBy>Tomishima, Rose</cp:lastModifiedBy>
  <cp:revision>495</cp:revision>
  <cp:lastPrinted>2015-08-12T21:22:56Z</cp:lastPrinted>
  <dcterms:created xsi:type="dcterms:W3CDTF">2015-04-07T17:51:23Z</dcterms:created>
  <dcterms:modified xsi:type="dcterms:W3CDTF">2018-03-12T12:56:23Z</dcterms:modified>
</cp:coreProperties>
</file>