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9" r:id="rId4"/>
  </p:sldMasterIdLst>
  <p:notesMasterIdLst>
    <p:notesMasterId r:id="rId33"/>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 id="278" r:id="rId27"/>
    <p:sldId id="279" r:id="rId28"/>
    <p:sldId id="280" r:id="rId29"/>
    <p:sldId id="281" r:id="rId30"/>
    <p:sldId id="282" r:id="rId31"/>
    <p:sldId id="283" r:id="rId32"/>
  </p:sldIdLst>
  <p:sldSz cx="9144000" cy="5143500" type="screen16x9"/>
  <p:notesSz cx="6858000" cy="9144000"/>
  <p:embeddedFontLst>
    <p:embeddedFont>
      <p:font typeface="Viga" panose="020B0604020202020204" charset="0"/>
      <p:regular r:id="rId34"/>
    </p:embeddedFont>
    <p:embeddedFont>
      <p:font typeface="Calibri" panose="020F0502020204030204" pitchFamily="34" charset="0"/>
      <p:regular r:id="rId35"/>
      <p:bold r:id="rId36"/>
      <p:italic r:id="rId37"/>
      <p:boldItalic r:id="rId38"/>
    </p:embeddedFont>
    <p:embeddedFont>
      <p:font typeface="Oswald" panose="020B0604020202020204" charset="0"/>
      <p:regular r:id="rId39"/>
      <p:bold r:id="rId40"/>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notesView">
  <p:normalViewPr>
    <p:restoredLeft sz="15620"/>
    <p:restoredTop sz="94660"/>
  </p:normalViewPr>
  <p:slideViewPr>
    <p:cSldViewPr snapToGrid="0">
      <p:cViewPr varScale="1">
        <p:scale>
          <a:sx n="93" d="100"/>
          <a:sy n="93" d="100"/>
        </p:scale>
        <p:origin x="192" y="77"/>
      </p:cViewPr>
      <p:guideLst>
        <p:guide orient="horz" pos="1620"/>
        <p:guide pos="2880"/>
      </p:guideLst>
    </p:cSldViewPr>
  </p:slideViewPr>
  <p:notesTextViewPr>
    <p:cViewPr>
      <p:scale>
        <a:sx n="1" d="1"/>
        <a:sy n="1" d="1"/>
      </p:scale>
      <p:origin x="0" y="0"/>
    </p:cViewPr>
  </p:notesTextViewPr>
  <p:notesViewPr>
    <p:cSldViewPr snapToGrid="0">
      <p:cViewPr varScale="1">
        <p:scale>
          <a:sx n="57" d="100"/>
          <a:sy n="57" d="100"/>
        </p:scale>
        <p:origin x="2184" y="48"/>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font" Target="fonts/font6.fntdata"/><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font" Target="fonts/font1.fntdata"/><Relationship Id="rId42"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notesMaster" Target="notesMasters/notesMaster1.xml"/><Relationship Id="rId38" Type="http://schemas.openxmlformats.org/officeDocument/2006/relationships/font" Target="fonts/font5.fntdata"/><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font" Target="fonts/font4.fntdata"/><Relationship Id="rId40" Type="http://schemas.openxmlformats.org/officeDocument/2006/relationships/font" Target="fonts/font7.fntdata"/><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font" Target="fonts/font3.fntdata"/><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font" Target="fonts/font2.fntdata"/><Relationship Id="rId43"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extLst>
      <p:ext uri="{BB962C8B-B14F-4D97-AF65-F5344CB8AC3E}">
        <p14:creationId xmlns:p14="http://schemas.microsoft.com/office/powerpoint/2010/main" val="3545282620"/>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2" name="Google Shape;52;p1:notes"/>
          <p:cNvSpPr txBox="1">
            <a:spLocks noGrp="1"/>
          </p:cNvSpPr>
          <p:nvPr>
            <p:ph type="body" idx="1"/>
          </p:nvPr>
        </p:nvSpPr>
        <p:spPr>
          <a:xfrm>
            <a:off x="685800" y="4400550"/>
            <a:ext cx="5486400" cy="3600600"/>
          </a:xfrm>
          <a:prstGeom prst="rect">
            <a:avLst/>
          </a:prstGeom>
          <a:noFill/>
          <a:ln>
            <a:noFill/>
          </a:ln>
        </p:spPr>
        <p:txBody>
          <a:bodyPr spcFirstLastPara="1" wrap="square" lIns="91325" tIns="45650" rIns="91325" bIns="45650" anchor="t" anchorCtr="0">
            <a:noAutofit/>
          </a:bodyPr>
          <a:lstStyle/>
          <a:p>
            <a:pPr marL="0" marR="0" lvl="0" indent="0" algn="l" rtl="0">
              <a:lnSpc>
                <a:spcPct val="100000"/>
              </a:lnSpc>
              <a:spcBef>
                <a:spcPts val="0"/>
              </a:spcBef>
              <a:spcAft>
                <a:spcPts val="0"/>
              </a:spcAft>
              <a:buSzPts val="1100"/>
              <a:buNone/>
            </a:pPr>
            <a:r>
              <a:rPr lang="en"/>
              <a:t>Thank you for reviewing this Membership training video.  I am Linda Turner, Senior Support Data Reporting Specialist, and my intent is to provide you with an understanding of what Membership reporting is and how to report Membership data.</a:t>
            </a:r>
            <a:endParaRPr/>
          </a:p>
        </p:txBody>
      </p:sp>
      <p:sp>
        <p:nvSpPr>
          <p:cNvPr id="53" name="Google Shape;53;p1:notes"/>
          <p:cNvSpPr txBox="1">
            <a:spLocks noGrp="1"/>
          </p:cNvSpPr>
          <p:nvPr>
            <p:ph type="sldNum" idx="12"/>
          </p:nvPr>
        </p:nvSpPr>
        <p:spPr>
          <a:xfrm>
            <a:off x="3884613" y="8685214"/>
            <a:ext cx="2971800" cy="459000"/>
          </a:xfrm>
          <a:prstGeom prst="rect">
            <a:avLst/>
          </a:prstGeom>
          <a:noFill/>
          <a:ln>
            <a:noFill/>
          </a:ln>
        </p:spPr>
        <p:txBody>
          <a:bodyPr spcFirstLastPara="1" wrap="square" lIns="91325" tIns="45650" rIns="91325" bIns="4565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2917613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
        <p:cNvGrpSpPr/>
        <p:nvPr/>
      </p:nvGrpSpPr>
      <p:grpSpPr>
        <a:xfrm>
          <a:off x="0" y="0"/>
          <a:ext cx="0" cy="0"/>
          <a:chOff x="0" y="0"/>
          <a:chExt cx="0" cy="0"/>
        </a:xfrm>
      </p:grpSpPr>
      <p:sp>
        <p:nvSpPr>
          <p:cNvPr id="168" name="Google Shape;168;p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69" name="Google Shape;169;p1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
              <a:t>Reporting a student with an ADM 4 or State Obligations type indicates that the student is enrolled and attending for one of the following reasons.</a:t>
            </a:r>
            <a:endParaRPr/>
          </a:p>
          <a:p>
            <a:pPr marL="0" lvl="0" indent="0" algn="l" rtl="0">
              <a:lnSpc>
                <a:spcPct val="100000"/>
              </a:lnSpc>
              <a:spcBef>
                <a:spcPts val="0"/>
              </a:spcBef>
              <a:spcAft>
                <a:spcPts val="0"/>
              </a:spcAft>
              <a:buSzPts val="1100"/>
              <a:buNone/>
            </a:pPr>
            <a:endParaRPr/>
          </a:p>
          <a:p>
            <a:pPr marL="457200" lvl="0" indent="-298450" algn="l" rtl="0">
              <a:spcBef>
                <a:spcPts val="0"/>
              </a:spcBef>
              <a:spcAft>
                <a:spcPts val="0"/>
              </a:spcAft>
              <a:buClr>
                <a:schemeClr val="dk1"/>
              </a:buClr>
              <a:buSzPts val="1100"/>
              <a:buFont typeface="Oswald"/>
              <a:buChar char="●"/>
            </a:pPr>
            <a:r>
              <a:rPr lang="en" b="1">
                <a:solidFill>
                  <a:schemeClr val="dk1"/>
                </a:solidFill>
              </a:rPr>
              <a:t>The student is placed in an institution OPERATED by the division of disability, aging rehabilitative services or the division of mental health and addiction;</a:t>
            </a:r>
            <a:endParaRPr b="1">
              <a:solidFill>
                <a:schemeClr val="dk1"/>
              </a:solidFill>
            </a:endParaRPr>
          </a:p>
          <a:p>
            <a:pPr marL="457200" lvl="0" indent="-298450" algn="l" rtl="0">
              <a:spcBef>
                <a:spcPts val="0"/>
              </a:spcBef>
              <a:spcAft>
                <a:spcPts val="0"/>
              </a:spcAft>
              <a:buClr>
                <a:schemeClr val="dk1"/>
              </a:buClr>
              <a:buSzPts val="1100"/>
              <a:buFont typeface="Oswald"/>
              <a:buChar char="●"/>
            </a:pPr>
            <a:r>
              <a:rPr lang="en" b="1">
                <a:solidFill>
                  <a:schemeClr val="dk1"/>
                </a:solidFill>
              </a:rPr>
              <a:t>The student is PLACED in an institution, public or private facility, a group home or alternative family setting BY the division of disability, aging and rehabilitative services or the division of mental health and addiction; or</a:t>
            </a:r>
            <a:endParaRPr b="1">
              <a:solidFill>
                <a:schemeClr val="dk1"/>
              </a:solidFill>
            </a:endParaRPr>
          </a:p>
          <a:p>
            <a:pPr marL="457200" lvl="0" indent="-298450" algn="l" rtl="0">
              <a:spcBef>
                <a:spcPts val="0"/>
              </a:spcBef>
              <a:spcAft>
                <a:spcPts val="0"/>
              </a:spcAft>
              <a:buClr>
                <a:schemeClr val="dk1"/>
              </a:buClr>
              <a:buSzPts val="1100"/>
              <a:buFont typeface="Oswald"/>
              <a:buChar char="●"/>
            </a:pPr>
            <a:r>
              <a:rPr lang="en" b="1">
                <a:solidFill>
                  <a:schemeClr val="dk1"/>
                </a:solidFill>
              </a:rPr>
              <a:t>The student is a child of a state employee living on state property.</a:t>
            </a:r>
            <a:endParaRPr b="1">
              <a:solidFill>
                <a:schemeClr val="dk1"/>
              </a:solidFill>
            </a:endParaRPr>
          </a:p>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251856233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8"/>
        <p:cNvGrpSpPr/>
        <p:nvPr/>
      </p:nvGrpSpPr>
      <p:grpSpPr>
        <a:xfrm>
          <a:off x="0" y="0"/>
          <a:ext cx="0" cy="0"/>
          <a:chOff x="0" y="0"/>
          <a:chExt cx="0" cy="0"/>
        </a:xfrm>
      </p:grpSpPr>
      <p:sp>
        <p:nvSpPr>
          <p:cNvPr id="179" name="Google Shape;179;p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80" name="Google Shape;180;p1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
              <a:t>The school number reported for a student enrolled due to State Obligations must belong to the reporting corporation.  Leave the Instructional days and minutes fields blank on the report.  Charter schools may not report students as ADM 4 - State Obligations.</a:t>
            </a:r>
            <a:endParaRPr/>
          </a:p>
        </p:txBody>
      </p:sp>
    </p:spTree>
    <p:extLst>
      <p:ext uri="{BB962C8B-B14F-4D97-AF65-F5344CB8AC3E}">
        <p14:creationId xmlns:p14="http://schemas.microsoft.com/office/powerpoint/2010/main" val="144981318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9"/>
        <p:cNvGrpSpPr/>
        <p:nvPr/>
      </p:nvGrpSpPr>
      <p:grpSpPr>
        <a:xfrm>
          <a:off x="0" y="0"/>
          <a:ext cx="0" cy="0"/>
          <a:chOff x="0" y="0"/>
          <a:chExt cx="0" cy="0"/>
        </a:xfrm>
      </p:grpSpPr>
      <p:sp>
        <p:nvSpPr>
          <p:cNvPr id="190" name="Google Shape;190;p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91" name="Google Shape;191;p1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
              <a:t>There are several reasons a student may be reported as a Placement In or ADM 5.</a:t>
            </a:r>
            <a:endParaRPr/>
          </a:p>
          <a:p>
            <a:pPr marL="0" lvl="0" indent="0" algn="l" rtl="0">
              <a:lnSpc>
                <a:spcPct val="100000"/>
              </a:lnSpc>
              <a:spcBef>
                <a:spcPts val="0"/>
              </a:spcBef>
              <a:spcAft>
                <a:spcPts val="0"/>
              </a:spcAft>
              <a:buSzPts val="1100"/>
              <a:buNone/>
            </a:pPr>
            <a:endParaRPr/>
          </a:p>
          <a:p>
            <a:pPr marL="457200" lvl="0" indent="0" algn="l" rtl="0">
              <a:spcBef>
                <a:spcPts val="0"/>
              </a:spcBef>
              <a:spcAft>
                <a:spcPts val="0"/>
              </a:spcAft>
              <a:buClr>
                <a:schemeClr val="dk1"/>
              </a:buClr>
              <a:buSzPts val="1100"/>
              <a:buFont typeface="Arial"/>
              <a:buNone/>
            </a:pPr>
            <a:r>
              <a:rPr lang="en">
                <a:solidFill>
                  <a:schemeClr val="dk1"/>
                </a:solidFill>
              </a:rPr>
              <a:t>(1) The student is placed in your corporation by welfare offices, Indiana courts, or Indiana licensed child-placing Agencies 0 </a:t>
            </a:r>
            <a:endParaRPr>
              <a:solidFill>
                <a:schemeClr val="dk1"/>
              </a:solidFill>
            </a:endParaRPr>
          </a:p>
          <a:p>
            <a:pPr marL="457200" lvl="0" indent="0" algn="l" rtl="0">
              <a:spcBef>
                <a:spcPts val="0"/>
              </a:spcBef>
              <a:spcAft>
                <a:spcPts val="0"/>
              </a:spcAft>
              <a:buClr>
                <a:schemeClr val="dk1"/>
              </a:buClr>
              <a:buSzPts val="1100"/>
              <a:buFont typeface="Arial"/>
              <a:buNone/>
            </a:pPr>
            <a:r>
              <a:rPr lang="en">
                <a:solidFill>
                  <a:schemeClr val="dk1"/>
                </a:solidFill>
              </a:rPr>
              <a:t>(2) Report a student placed by parent or guardian in a state licensed private or public health facility or child care facility for non-educational reasons</a:t>
            </a:r>
            <a:endParaRPr>
              <a:solidFill>
                <a:schemeClr val="dk1"/>
              </a:solidFill>
            </a:endParaRPr>
          </a:p>
          <a:p>
            <a:pPr marL="457200" lvl="0" indent="0" algn="l" rtl="0">
              <a:spcBef>
                <a:spcPts val="0"/>
              </a:spcBef>
              <a:spcAft>
                <a:spcPts val="0"/>
              </a:spcAft>
              <a:buClr>
                <a:schemeClr val="dk1"/>
              </a:buClr>
              <a:buSzPts val="1100"/>
              <a:buFont typeface="Arial"/>
              <a:buNone/>
            </a:pPr>
            <a:r>
              <a:rPr lang="en">
                <a:solidFill>
                  <a:schemeClr val="dk1"/>
                </a:solidFill>
              </a:rPr>
              <a:t>(3) A student placed in a foster home located in the school corporation’s boundaries is to be reported as ADM 5. – (There is an EXCEPTION to this Rule however! Students with no legal parent or guardian (they are wards of the state) and placed in a foster home are reported as ADM type 1=Residential Enrollment; their legal settlement is where they are living or placed); and  lastly</a:t>
            </a:r>
            <a:endParaRPr>
              <a:solidFill>
                <a:schemeClr val="dk1"/>
              </a:solidFill>
            </a:endParaRPr>
          </a:p>
          <a:p>
            <a:pPr marL="457200" lvl="0" indent="0" algn="l" rtl="0">
              <a:spcBef>
                <a:spcPts val="0"/>
              </a:spcBef>
              <a:spcAft>
                <a:spcPts val="0"/>
              </a:spcAft>
              <a:buClr>
                <a:schemeClr val="dk1"/>
              </a:buClr>
              <a:buSzPts val="1100"/>
              <a:buFont typeface="Arial"/>
              <a:buNone/>
            </a:pPr>
            <a:r>
              <a:rPr lang="en">
                <a:solidFill>
                  <a:schemeClr val="dk1"/>
                </a:solidFill>
              </a:rPr>
              <a:t>(4) a student that is placed in a health care facility with physician recommendation for not less than 14 consecutive calendar days or total of twenty (20) calendar days is reported as ADM 5 per IC 20-26.11-8b.</a:t>
            </a:r>
            <a:endParaRPr>
              <a:solidFill>
                <a:schemeClr val="dk1"/>
              </a:solidFill>
            </a:endParaRPr>
          </a:p>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277587381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0"/>
        <p:cNvGrpSpPr/>
        <p:nvPr/>
      </p:nvGrpSpPr>
      <p:grpSpPr>
        <a:xfrm>
          <a:off x="0" y="0"/>
          <a:ext cx="0" cy="0"/>
          <a:chOff x="0" y="0"/>
          <a:chExt cx="0" cy="0"/>
        </a:xfrm>
      </p:grpSpPr>
      <p:sp>
        <p:nvSpPr>
          <p:cNvPr id="201" name="Google Shape;201;p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02" name="Google Shape;202;p1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
              <a:t>Placements In students must be reported with the school number where the student is being educated and the corporation of legal settlement where the student would attend if not placed in your district.  It should be noted that Placements In students whose legal residence is out-of-state may not be reported for Membership.  Leave the instructional days and minutes fields blank for placements in.  Charter schools may not report ADM 5 - Placements In.</a:t>
            </a:r>
            <a:endParaRPr/>
          </a:p>
        </p:txBody>
      </p:sp>
    </p:spTree>
    <p:extLst>
      <p:ext uri="{BB962C8B-B14F-4D97-AF65-F5344CB8AC3E}">
        <p14:creationId xmlns:p14="http://schemas.microsoft.com/office/powerpoint/2010/main" val="418121360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1"/>
        <p:cNvGrpSpPr/>
        <p:nvPr/>
      </p:nvGrpSpPr>
      <p:grpSpPr>
        <a:xfrm>
          <a:off x="0" y="0"/>
          <a:ext cx="0" cy="0"/>
          <a:chOff x="0" y="0"/>
          <a:chExt cx="0" cy="0"/>
        </a:xfrm>
      </p:grpSpPr>
      <p:sp>
        <p:nvSpPr>
          <p:cNvPr id="212" name="Google Shape;212;p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13" name="Google Shape;213;p1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
              <a:t>Students that are enrolled in a public school corporation (Traditional or Charter) and a non-public school are reported as ADM 6 - Dual Enrollment.  These students are receiving educational instruction from the school corporation.  Students receiving only Special Education services are not to be reported as dual enrolled.</a:t>
            </a:r>
            <a:endParaRPr/>
          </a:p>
          <a:p>
            <a:pPr marL="0" lvl="0" indent="0" algn="l" rtl="0">
              <a:lnSpc>
                <a:spcPct val="100000"/>
              </a:lnSpc>
              <a:spcBef>
                <a:spcPts val="0"/>
              </a:spcBef>
              <a:spcAft>
                <a:spcPts val="0"/>
              </a:spcAft>
              <a:buSzPts val="1100"/>
              <a:buNone/>
            </a:pPr>
            <a:endParaRPr/>
          </a:p>
          <a:p>
            <a:pPr marL="0" lvl="0" indent="0" algn="l" rtl="0">
              <a:lnSpc>
                <a:spcPct val="100000"/>
              </a:lnSpc>
              <a:spcBef>
                <a:spcPts val="0"/>
              </a:spcBef>
              <a:spcAft>
                <a:spcPts val="0"/>
              </a:spcAft>
              <a:buSzPts val="1100"/>
              <a:buNone/>
            </a:pPr>
            <a:r>
              <a:rPr lang="en"/>
              <a:t>The school number reported for dual enrollment students must belong to the reporting corporation.  It is important to note that the Instructional days and minutes fields MUST be completed for ADM 6 - dual enrollment students.</a:t>
            </a:r>
            <a:endParaRPr/>
          </a:p>
        </p:txBody>
      </p:sp>
    </p:spTree>
    <p:extLst>
      <p:ext uri="{BB962C8B-B14F-4D97-AF65-F5344CB8AC3E}">
        <p14:creationId xmlns:p14="http://schemas.microsoft.com/office/powerpoint/2010/main" val="37467575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2"/>
        <p:cNvGrpSpPr/>
        <p:nvPr/>
      </p:nvGrpSpPr>
      <p:grpSpPr>
        <a:xfrm>
          <a:off x="0" y="0"/>
          <a:ext cx="0" cy="0"/>
          <a:chOff x="0" y="0"/>
          <a:chExt cx="0" cy="0"/>
        </a:xfrm>
      </p:grpSpPr>
      <p:sp>
        <p:nvSpPr>
          <p:cNvPr id="223" name="Google Shape;223;p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24" name="Google Shape;224;p1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
              <a:t>While verifying data, be certain that you have not reported any of the following types of students for membership.</a:t>
            </a:r>
            <a:endParaRPr/>
          </a:p>
          <a:p>
            <a:pPr marL="0" lvl="0" indent="0" algn="l" rtl="0">
              <a:lnSpc>
                <a:spcPct val="100000"/>
              </a:lnSpc>
              <a:spcBef>
                <a:spcPts val="0"/>
              </a:spcBef>
              <a:spcAft>
                <a:spcPts val="0"/>
              </a:spcAft>
              <a:buSzPts val="1100"/>
              <a:buNone/>
            </a:pPr>
            <a:endParaRPr/>
          </a:p>
          <a:p>
            <a:pPr marL="0" lvl="0" indent="0" algn="l" rtl="0">
              <a:lnSpc>
                <a:spcPct val="100000"/>
              </a:lnSpc>
              <a:spcBef>
                <a:spcPts val="0"/>
              </a:spcBef>
              <a:spcAft>
                <a:spcPts val="0"/>
              </a:spcAft>
              <a:buSzPts val="1100"/>
              <a:buNone/>
            </a:pPr>
            <a:r>
              <a:rPr lang="en"/>
              <a:t>As noted previously, students whose legal settlement remains in another state may not be reported on the Membership report.</a:t>
            </a:r>
            <a:endParaRPr/>
          </a:p>
          <a:p>
            <a:pPr marL="0" lvl="0" indent="0" algn="l" rtl="0">
              <a:lnSpc>
                <a:spcPct val="100000"/>
              </a:lnSpc>
              <a:spcBef>
                <a:spcPts val="0"/>
              </a:spcBef>
              <a:spcAft>
                <a:spcPts val="0"/>
              </a:spcAft>
              <a:buSzPts val="1100"/>
              <a:buNone/>
            </a:pPr>
            <a:endParaRPr/>
          </a:p>
          <a:p>
            <a:pPr marL="0" lvl="0" indent="0" algn="l" rtl="0">
              <a:lnSpc>
                <a:spcPct val="100000"/>
              </a:lnSpc>
              <a:spcBef>
                <a:spcPts val="0"/>
              </a:spcBef>
              <a:spcAft>
                <a:spcPts val="0"/>
              </a:spcAft>
              <a:buSzPts val="1100"/>
              <a:buNone/>
            </a:pPr>
            <a:r>
              <a:rPr lang="en"/>
              <a:t>Students enrolled in the Indiana School for the Blind or Indiana School for the Deaf do not receive Membership funding.</a:t>
            </a:r>
            <a:endParaRPr/>
          </a:p>
          <a:p>
            <a:pPr marL="0" lvl="0" indent="0" algn="l" rtl="0">
              <a:lnSpc>
                <a:spcPct val="100000"/>
              </a:lnSpc>
              <a:spcBef>
                <a:spcPts val="0"/>
              </a:spcBef>
              <a:spcAft>
                <a:spcPts val="0"/>
              </a:spcAft>
              <a:buSzPts val="1100"/>
              <a:buNone/>
            </a:pPr>
            <a:endParaRPr/>
          </a:p>
          <a:p>
            <a:pPr marL="0" lvl="0" indent="0" algn="l" rtl="0">
              <a:lnSpc>
                <a:spcPct val="100000"/>
              </a:lnSpc>
              <a:spcBef>
                <a:spcPts val="0"/>
              </a:spcBef>
              <a:spcAft>
                <a:spcPts val="0"/>
              </a:spcAft>
              <a:buSzPts val="1100"/>
              <a:buNone/>
            </a:pPr>
            <a:r>
              <a:rPr lang="en"/>
              <a:t>Do not report for period 1 Membership, seniors that complete graduation requirements prior to October 1.  Students who graduate mid-year may not be reported for Period 2 Membership.</a:t>
            </a:r>
            <a:endParaRPr/>
          </a:p>
          <a:p>
            <a:pPr marL="0" lvl="0" indent="0" algn="l" rtl="0">
              <a:lnSpc>
                <a:spcPct val="100000"/>
              </a:lnSpc>
              <a:spcBef>
                <a:spcPts val="0"/>
              </a:spcBef>
              <a:spcAft>
                <a:spcPts val="0"/>
              </a:spcAft>
              <a:buSzPts val="1100"/>
              <a:buNone/>
            </a:pPr>
            <a:endParaRPr/>
          </a:p>
          <a:p>
            <a:pPr marL="0" lvl="0" indent="0" algn="l" rtl="0">
              <a:lnSpc>
                <a:spcPct val="100000"/>
              </a:lnSpc>
              <a:spcBef>
                <a:spcPts val="0"/>
              </a:spcBef>
              <a:spcAft>
                <a:spcPts val="0"/>
              </a:spcAft>
              <a:buSzPts val="1100"/>
              <a:buNone/>
            </a:pPr>
            <a:r>
              <a:rPr lang="en"/>
              <a:t>General education students that are expelled are not reported for Membership.   Students enrolled in Adult Secondary education are not reported for Membership and finally Foreign students with an F1 Visa that are attending your school are not reported.</a:t>
            </a:r>
            <a:endParaRPr/>
          </a:p>
        </p:txBody>
      </p:sp>
    </p:spTree>
    <p:extLst>
      <p:ext uri="{BB962C8B-B14F-4D97-AF65-F5344CB8AC3E}">
        <p14:creationId xmlns:p14="http://schemas.microsoft.com/office/powerpoint/2010/main" val="284053861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3"/>
        <p:cNvGrpSpPr/>
        <p:nvPr/>
      </p:nvGrpSpPr>
      <p:grpSpPr>
        <a:xfrm>
          <a:off x="0" y="0"/>
          <a:ext cx="0" cy="0"/>
          <a:chOff x="0" y="0"/>
          <a:chExt cx="0" cy="0"/>
        </a:xfrm>
      </p:grpSpPr>
      <p:sp>
        <p:nvSpPr>
          <p:cNvPr id="234" name="Google Shape;234;p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35" name="Google Shape;235;p1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
              <a:t>Every time a file is transferred via the Application Center File Transfer function, a File Transfer report is created on the File Transfer page.  Each transfer file report needs to be reviewed.  Each record that generates a failed message will need to be corrected and resubmitted.  Warning messages should never be ignored but need to be carefully reviewed in the event that a record was processed with inaccurate data.  </a:t>
            </a:r>
            <a:endParaRPr/>
          </a:p>
          <a:p>
            <a:pPr marL="0" lvl="0" indent="0" algn="l" rtl="0">
              <a:lnSpc>
                <a:spcPct val="100000"/>
              </a:lnSpc>
              <a:spcBef>
                <a:spcPts val="0"/>
              </a:spcBef>
              <a:spcAft>
                <a:spcPts val="0"/>
              </a:spcAft>
              <a:buSzPts val="1100"/>
              <a:buNone/>
            </a:pPr>
            <a:endParaRPr/>
          </a:p>
          <a:p>
            <a:pPr marL="0" lvl="0" indent="0" algn="l" rtl="0">
              <a:lnSpc>
                <a:spcPct val="100000"/>
              </a:lnSpc>
              <a:spcBef>
                <a:spcPts val="0"/>
              </a:spcBef>
              <a:spcAft>
                <a:spcPts val="0"/>
              </a:spcAft>
              <a:buSzPts val="1100"/>
              <a:buNone/>
            </a:pPr>
            <a:r>
              <a:rPr lang="en"/>
              <a:t>At the end of this presentation are several slides that provide sample Membership failed and warning messages.  Please review if you desire.</a:t>
            </a:r>
            <a:endParaRPr/>
          </a:p>
          <a:p>
            <a:pPr marL="0" lvl="0" indent="0" algn="l" rtl="0">
              <a:lnSpc>
                <a:spcPct val="100000"/>
              </a:lnSpc>
              <a:spcBef>
                <a:spcPts val="0"/>
              </a:spcBef>
              <a:spcAft>
                <a:spcPts val="0"/>
              </a:spcAft>
              <a:buSzPts val="1100"/>
              <a:buNone/>
            </a:pPr>
            <a:endParaRPr/>
          </a:p>
          <a:p>
            <a:pPr marL="0" lvl="0" indent="0" algn="l" rtl="0">
              <a:lnSpc>
                <a:spcPct val="100000"/>
              </a:lnSpc>
              <a:spcBef>
                <a:spcPts val="0"/>
              </a:spcBef>
              <a:spcAft>
                <a:spcPts val="0"/>
              </a:spcAft>
              <a:buSzPts val="1100"/>
              <a:buNone/>
            </a:pPr>
            <a:r>
              <a:rPr lang="en"/>
              <a:t>I would also suggest that viewing the Understanding Data Submission training posted to the Data Reporting page would be of benefit.  The URL for the Data Reporting Help page is found on this slide.</a:t>
            </a:r>
            <a:endParaRPr/>
          </a:p>
        </p:txBody>
      </p:sp>
    </p:spTree>
    <p:extLst>
      <p:ext uri="{BB962C8B-B14F-4D97-AF65-F5344CB8AC3E}">
        <p14:creationId xmlns:p14="http://schemas.microsoft.com/office/powerpoint/2010/main" val="385065424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4"/>
        <p:cNvGrpSpPr/>
        <p:nvPr/>
      </p:nvGrpSpPr>
      <p:grpSpPr>
        <a:xfrm>
          <a:off x="0" y="0"/>
          <a:ext cx="0" cy="0"/>
          <a:chOff x="0" y="0"/>
          <a:chExt cx="0" cy="0"/>
        </a:xfrm>
      </p:grpSpPr>
      <p:sp>
        <p:nvSpPr>
          <p:cNvPr id="245" name="Google Shape;245;p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46" name="Google Shape;246;p1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
              <a:t>As was mentioned, all conflicting records must be resolved before the closing of the Membership clean up phase.  Failure to resolve a conflict will prevent the STN from being counted for both entities.  Do not wait until just prior to the clean up phase closing date to resolve conflicts.  This task should have been a regular part of the reporting process beginning with the submission of the first ME file.  Find conflicting student records in the Application Center under the Data Verification menu.  Select Conflict Resolution then Membership.  If a student was submitted in error by your corporation, your record can be removed by clicking the red X on the Conflict Resolution page.  You cannot remove a record that is already creating a conflict by uploading a new ME file that does not contain the record.  You must manually remove the record from the Conflict Resolution page or you may perform an STN lookup for the student, locate the ME tab then click the red X on the record.</a:t>
            </a:r>
            <a:endParaRPr/>
          </a:p>
          <a:p>
            <a:pPr marL="0" lvl="0" indent="0" algn="l" rtl="0">
              <a:lnSpc>
                <a:spcPct val="100000"/>
              </a:lnSpc>
              <a:spcBef>
                <a:spcPts val="0"/>
              </a:spcBef>
              <a:spcAft>
                <a:spcPts val="0"/>
              </a:spcAft>
              <a:buSzPts val="1100"/>
              <a:buNone/>
            </a:pPr>
            <a:endParaRPr/>
          </a:p>
          <a:p>
            <a:pPr marL="0" lvl="0" indent="0" algn="l" rtl="0">
              <a:lnSpc>
                <a:spcPct val="100000"/>
              </a:lnSpc>
              <a:spcBef>
                <a:spcPts val="0"/>
              </a:spcBef>
              <a:spcAft>
                <a:spcPts val="0"/>
              </a:spcAft>
              <a:buSzPts val="1100"/>
              <a:buNone/>
            </a:pPr>
            <a:r>
              <a:rPr lang="en"/>
              <a:t>If your record is correct, use the Conflict Resolution page to see which school is reporting the incorrect record.  A username link is included on this conflicting record.  Clicking the username link will open an email message allowing you to reach out to the other school to notify them that their conflicting record needs to be cleared.</a:t>
            </a:r>
            <a:endParaRPr/>
          </a:p>
          <a:p>
            <a:pPr marL="0" lvl="0" indent="0" algn="l" rtl="0">
              <a:lnSpc>
                <a:spcPct val="100000"/>
              </a:lnSpc>
              <a:spcBef>
                <a:spcPts val="0"/>
              </a:spcBef>
              <a:spcAft>
                <a:spcPts val="0"/>
              </a:spcAft>
              <a:buSzPts val="1100"/>
              <a:buNone/>
            </a:pPr>
            <a:endParaRPr/>
          </a:p>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95927466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5"/>
        <p:cNvGrpSpPr/>
        <p:nvPr/>
      </p:nvGrpSpPr>
      <p:grpSpPr>
        <a:xfrm>
          <a:off x="0" y="0"/>
          <a:ext cx="0" cy="0"/>
          <a:chOff x="0" y="0"/>
          <a:chExt cx="0" cy="0"/>
        </a:xfrm>
      </p:grpSpPr>
      <p:sp>
        <p:nvSpPr>
          <p:cNvPr id="256" name="Google Shape;256;p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57" name="Google Shape;257;p1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
              <a:t>To enroll in the Kindergarten grade level a student must be 5 years old by August 1.  A local school corporation may allow a student that has not had their 5th birthday by August 1 to enroll in Kindergarten.  This early entrance Kindergarten student may not; however, be reported on the Membership report unless the student will have reached age 5 by October 1.  Records for students that will not be 5 by October 1 will fail if included on the Membership file transferred.</a:t>
            </a:r>
            <a:endParaRPr/>
          </a:p>
          <a:p>
            <a:pPr marL="0" lvl="0" indent="0" algn="l" rtl="0">
              <a:lnSpc>
                <a:spcPct val="100000"/>
              </a:lnSpc>
              <a:spcBef>
                <a:spcPts val="0"/>
              </a:spcBef>
              <a:spcAft>
                <a:spcPts val="0"/>
              </a:spcAft>
              <a:buSzPts val="1100"/>
              <a:buNone/>
            </a:pPr>
            <a:endParaRPr/>
          </a:p>
          <a:p>
            <a:pPr marL="0" lvl="0" indent="0" algn="l" rtl="0">
              <a:lnSpc>
                <a:spcPct val="100000"/>
              </a:lnSpc>
              <a:spcBef>
                <a:spcPts val="0"/>
              </a:spcBef>
              <a:spcAft>
                <a:spcPts val="0"/>
              </a:spcAft>
              <a:buSzPts val="1100"/>
              <a:buNone/>
            </a:pPr>
            <a:r>
              <a:rPr lang="en"/>
              <a:t>I can’t emphasize enough the importance of verifying all data reported throughout the reporting process.  Each year a common error in Membership reporting is inaccurate reporting for Membership field #9 - Full Day Kindergarten Student.  Students that are enrolled and attending a full day Kindergarten must be reported with a Y which equals Yes.  Kindergarten students that are not participating in a full day program must be marked with an N which equals No.  This data must be correct in order to receive accurate funding.  Note that a non-full day KG students is only counted as ½ a student for basic and complexity grant funding. It is also vitally important that accurate ADM types for KG students be reported.</a:t>
            </a:r>
            <a:endParaRPr/>
          </a:p>
          <a:p>
            <a:pPr marL="0" lvl="0" indent="0" algn="l" rtl="0">
              <a:lnSpc>
                <a:spcPct val="100000"/>
              </a:lnSpc>
              <a:spcBef>
                <a:spcPts val="0"/>
              </a:spcBef>
              <a:spcAft>
                <a:spcPts val="0"/>
              </a:spcAft>
              <a:buSzPts val="1100"/>
              <a:buNone/>
            </a:pPr>
            <a:endParaRPr/>
          </a:p>
          <a:p>
            <a:pPr marL="0" lvl="0" indent="0" algn="l" rtl="0">
              <a:lnSpc>
                <a:spcPct val="100000"/>
              </a:lnSpc>
              <a:spcBef>
                <a:spcPts val="0"/>
              </a:spcBef>
              <a:spcAft>
                <a:spcPts val="0"/>
              </a:spcAft>
              <a:buSzPts val="1100"/>
              <a:buNone/>
            </a:pPr>
            <a:r>
              <a:rPr lang="en"/>
              <a:t>A slide listing the data verification resources available in the Application Center is included later in this presentation.</a:t>
            </a:r>
            <a:endParaRPr/>
          </a:p>
        </p:txBody>
      </p:sp>
    </p:spTree>
    <p:extLst>
      <p:ext uri="{BB962C8B-B14F-4D97-AF65-F5344CB8AC3E}">
        <p14:creationId xmlns:p14="http://schemas.microsoft.com/office/powerpoint/2010/main" val="383214987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7"/>
        <p:cNvGrpSpPr/>
        <p:nvPr/>
      </p:nvGrpSpPr>
      <p:grpSpPr>
        <a:xfrm>
          <a:off x="0" y="0"/>
          <a:ext cx="0" cy="0"/>
          <a:chOff x="0" y="0"/>
          <a:chExt cx="0" cy="0"/>
        </a:xfrm>
      </p:grpSpPr>
      <p:sp>
        <p:nvSpPr>
          <p:cNvPr id="268" name="Google Shape;268;p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69" name="Google Shape;269;p1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
              <a:t>It is important that Membership Field #10-Virtual Student  be reported accurately.  Identify the student as virtual or (Yes) if at least 50% of the student’s instruction is virtual in nature.</a:t>
            </a:r>
            <a:endParaRPr/>
          </a:p>
          <a:p>
            <a:pPr marL="0" lvl="0" indent="0" algn="l" rtl="0">
              <a:lnSpc>
                <a:spcPct val="100000"/>
              </a:lnSpc>
              <a:spcBef>
                <a:spcPts val="0"/>
              </a:spcBef>
              <a:spcAft>
                <a:spcPts val="0"/>
              </a:spcAft>
              <a:buSzPts val="1100"/>
              <a:buNone/>
            </a:pPr>
            <a:endParaRPr/>
          </a:p>
          <a:p>
            <a:pPr marL="0" lvl="0" indent="0" algn="l" rtl="0">
              <a:lnSpc>
                <a:spcPct val="100000"/>
              </a:lnSpc>
              <a:spcBef>
                <a:spcPts val="0"/>
              </a:spcBef>
              <a:spcAft>
                <a:spcPts val="0"/>
              </a:spcAft>
              <a:buSzPts val="1100"/>
              <a:buNone/>
            </a:pPr>
            <a:r>
              <a:rPr lang="en"/>
              <a:t>A student would not be reported as a virtual Yes in field 10 if the student is physically located in the school building and a school corporation employee is accountable for that student and the student’s course completion or awarding of credit.  Students participating in instruction via online course work while  sitting in a classroom in the school building would be an example of a non-virtual student.  This student has a teacher assigned to monitor progress and award grades and or credits that will be reported on the course completion report.</a:t>
            </a:r>
            <a:endParaRPr/>
          </a:p>
        </p:txBody>
      </p:sp>
    </p:spTree>
    <p:extLst>
      <p:ext uri="{BB962C8B-B14F-4D97-AF65-F5344CB8AC3E}">
        <p14:creationId xmlns:p14="http://schemas.microsoft.com/office/powerpoint/2010/main" val="125220161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
        <p:cNvGrpSpPr/>
        <p:nvPr/>
      </p:nvGrpSpPr>
      <p:grpSpPr>
        <a:xfrm>
          <a:off x="0" y="0"/>
          <a:ext cx="0" cy="0"/>
          <a:chOff x="0" y="0"/>
          <a:chExt cx="0" cy="0"/>
        </a:xfrm>
      </p:grpSpPr>
      <p:sp>
        <p:nvSpPr>
          <p:cNvPr id="65" name="Google Shape;65;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66" name="Google Shape;66;p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
              <a:t>Membership data reporting is required twice per school year.  Each reporting period has a specific count date.  For the 2020-2021 reporting year the count date for period 1 is September 18, 2020 and the count date for period 2 is February 1, 2021.  All students that are enrolled and expected to be in attendance in your district are to be reported.  This would include your enrolled students that are Transferred Out for educational purposes in agreement with another school corporation.  The next slide will provide the definition of “enrolled and expected to be in attendance”.</a:t>
            </a:r>
            <a:endParaRPr/>
          </a:p>
          <a:p>
            <a:pPr marL="0" lvl="0" indent="0" algn="l" rtl="0">
              <a:lnSpc>
                <a:spcPct val="100000"/>
              </a:lnSpc>
              <a:spcBef>
                <a:spcPts val="0"/>
              </a:spcBef>
              <a:spcAft>
                <a:spcPts val="0"/>
              </a:spcAft>
              <a:buSzPts val="1100"/>
              <a:buNone/>
            </a:pPr>
            <a:endParaRPr/>
          </a:p>
          <a:p>
            <a:pPr marL="0" lvl="0" indent="0" algn="l" rtl="0">
              <a:lnSpc>
                <a:spcPct val="100000"/>
              </a:lnSpc>
              <a:spcBef>
                <a:spcPts val="0"/>
              </a:spcBef>
              <a:spcAft>
                <a:spcPts val="0"/>
              </a:spcAft>
              <a:buSzPts val="1100"/>
              <a:buNone/>
            </a:pPr>
            <a:r>
              <a:rPr lang="en"/>
              <a:t>Membership data is collected in three phases for each period of reporting.  These phases will be detailed on another slide.</a:t>
            </a:r>
            <a:endParaRPr/>
          </a:p>
        </p:txBody>
      </p:sp>
    </p:spTree>
    <p:extLst>
      <p:ext uri="{BB962C8B-B14F-4D97-AF65-F5344CB8AC3E}">
        <p14:creationId xmlns:p14="http://schemas.microsoft.com/office/powerpoint/2010/main" val="301816736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9"/>
        <p:cNvGrpSpPr/>
        <p:nvPr/>
      </p:nvGrpSpPr>
      <p:grpSpPr>
        <a:xfrm>
          <a:off x="0" y="0"/>
          <a:ext cx="0" cy="0"/>
          <a:chOff x="0" y="0"/>
          <a:chExt cx="0" cy="0"/>
        </a:xfrm>
      </p:grpSpPr>
      <p:sp>
        <p:nvSpPr>
          <p:cNvPr id="280" name="Google Shape;280;g8904fabe1f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81" name="Google Shape;281;g8904fabe1f_0_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
              <a:t>In response to the current Coronavirus pandemic, a  new Virtual Student Type has been added to Membership, Field #10.  Code C - COVID )virtual due to COVID) is made available to report the virtual status of each student who meets the 50% or more threshold for virtual instruction but ONLY because of the school’s and/or parent(s)’s immediate plan for student safety involving a blend of in-person and virtual instruction.</a:t>
            </a:r>
            <a:endParaRPr/>
          </a:p>
          <a:p>
            <a:pPr marL="0" lvl="0" indent="0" algn="l" rtl="0">
              <a:lnSpc>
                <a:spcPct val="100000"/>
              </a:lnSpc>
              <a:spcBef>
                <a:spcPts val="0"/>
              </a:spcBef>
              <a:spcAft>
                <a:spcPts val="0"/>
              </a:spcAft>
              <a:buSzPts val="1100"/>
              <a:buNone/>
            </a:pPr>
            <a:endParaRPr/>
          </a:p>
          <a:p>
            <a:pPr marL="0" lvl="0" indent="0" algn="l" rtl="0">
              <a:lnSpc>
                <a:spcPct val="100000"/>
              </a:lnSpc>
              <a:spcBef>
                <a:spcPts val="0"/>
              </a:spcBef>
              <a:spcAft>
                <a:spcPts val="0"/>
              </a:spcAft>
              <a:buSzPts val="1100"/>
              <a:buNone/>
            </a:pPr>
            <a:r>
              <a:rPr lang="en"/>
              <a:t>For school corporations that established a virtual program or school building for the 20-21 school year but not in response to COVID-19, the students participating in these programs are classified as Virtual (Yes).</a:t>
            </a:r>
            <a:endParaRPr/>
          </a:p>
          <a:p>
            <a:pPr marL="0" lvl="0" indent="0" algn="l" rtl="0">
              <a:lnSpc>
                <a:spcPct val="100000"/>
              </a:lnSpc>
              <a:spcBef>
                <a:spcPts val="0"/>
              </a:spcBef>
              <a:spcAft>
                <a:spcPts val="0"/>
              </a:spcAft>
              <a:buSzPts val="1100"/>
              <a:buNone/>
            </a:pPr>
            <a:endParaRPr/>
          </a:p>
          <a:p>
            <a:pPr marL="0" lvl="0" indent="0" algn="l" rtl="0">
              <a:lnSpc>
                <a:spcPct val="100000"/>
              </a:lnSpc>
              <a:spcBef>
                <a:spcPts val="0"/>
              </a:spcBef>
              <a:spcAft>
                <a:spcPts val="0"/>
              </a:spcAft>
              <a:buSzPts val="1100"/>
              <a:buNone/>
            </a:pPr>
            <a:r>
              <a:rPr lang="en"/>
              <a:t>It should be noted that this is a fluid situation and is always subject to legislative action.</a:t>
            </a:r>
            <a:endParaRPr/>
          </a:p>
        </p:txBody>
      </p:sp>
    </p:spTree>
    <p:extLst>
      <p:ext uri="{BB962C8B-B14F-4D97-AF65-F5344CB8AC3E}">
        <p14:creationId xmlns:p14="http://schemas.microsoft.com/office/powerpoint/2010/main" val="116080449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1"/>
        <p:cNvGrpSpPr/>
        <p:nvPr/>
      </p:nvGrpSpPr>
      <p:grpSpPr>
        <a:xfrm>
          <a:off x="0" y="0"/>
          <a:ext cx="0" cy="0"/>
          <a:chOff x="0" y="0"/>
          <a:chExt cx="0" cy="0"/>
        </a:xfrm>
      </p:grpSpPr>
      <p:sp>
        <p:nvSpPr>
          <p:cNvPr id="292" name="Google Shape;292;p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93" name="Google Shape;293;p2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
              <a:t>As has been stated repeatedly during this presentation, it is your responsibility to verify all data submitted.  The Application Center has several verification tools available to assist you with data verification.  We have already discussed the Conflict Resolution page.  From the Administration menu, the Retrieve Data function creates a csv file of all data submitted for the collection.  This download does not include student names but does download a file that contains each STN reported and all other data required for Membership reporting.  This is a good file to use to verify that full day KG students were reported with a Y in the Full Day Kindergarten field.  Verification of all other required data should also be done.</a:t>
            </a:r>
            <a:endParaRPr/>
          </a:p>
          <a:p>
            <a:pPr marL="0" lvl="0" indent="0" algn="l" rtl="0">
              <a:lnSpc>
                <a:spcPct val="100000"/>
              </a:lnSpc>
              <a:spcBef>
                <a:spcPts val="0"/>
              </a:spcBef>
              <a:spcAft>
                <a:spcPts val="0"/>
              </a:spcAft>
              <a:buSzPts val="1100"/>
              <a:buNone/>
            </a:pPr>
            <a:endParaRPr/>
          </a:p>
          <a:p>
            <a:pPr marL="0" lvl="0" indent="0" algn="l" rtl="0">
              <a:spcBef>
                <a:spcPts val="0"/>
              </a:spcBef>
              <a:spcAft>
                <a:spcPts val="0"/>
              </a:spcAft>
              <a:buSzPts val="1100"/>
              <a:buNone/>
            </a:pPr>
            <a:r>
              <a:rPr lang="en">
                <a:solidFill>
                  <a:schemeClr val="dk1"/>
                </a:solidFill>
              </a:rPr>
              <a:t>Under the Data Verification menu select Reports then Membership.  Selecting the Roster Download provides a student list of records reported.  The report is downloadable to Excel and includes student names and is easily sorted to your personal preference.  Having the names often assists with more quickly determining if all students have been reported or if some are missing.  You will not be able to verify the corporation of legal settlement or instructional days and minutes data on the Roster download.  Using the Retrieve Data function must be used to verify these data fields.</a:t>
            </a:r>
            <a:endParaRPr>
              <a:solidFill>
                <a:schemeClr val="dk1"/>
              </a:solidFill>
            </a:endParaRPr>
          </a:p>
          <a:p>
            <a:pPr marL="0" lvl="0" indent="0" algn="l" rtl="0">
              <a:spcBef>
                <a:spcPts val="0"/>
              </a:spcBef>
              <a:spcAft>
                <a:spcPts val="0"/>
              </a:spcAft>
              <a:buSzPts val="1100"/>
              <a:buNone/>
            </a:pPr>
            <a:r>
              <a:rPr lang="en">
                <a:solidFill>
                  <a:schemeClr val="dk1"/>
                </a:solidFill>
              </a:rPr>
              <a:t/>
            </a:r>
            <a:br>
              <a:rPr lang="en">
                <a:solidFill>
                  <a:schemeClr val="dk1"/>
                </a:solidFill>
              </a:rPr>
            </a:br>
            <a:r>
              <a:rPr lang="en">
                <a:solidFill>
                  <a:schemeClr val="dk1"/>
                </a:solidFill>
              </a:rPr>
              <a:t>The Full Day KG report provides a quick look at the ME kindergarten counts as well as how many of the KG students reported are identified as Full day.  Remember, this is a field that is often not verified.  Submitting inaccurate data here will have an effect on the funding received.</a:t>
            </a:r>
            <a:endParaRPr>
              <a:solidFill>
                <a:schemeClr val="dk1"/>
              </a:solidFill>
            </a:endParaRPr>
          </a:p>
          <a:p>
            <a:pPr marL="0" lvl="0" indent="0" algn="l" rtl="0">
              <a:spcBef>
                <a:spcPts val="0"/>
              </a:spcBef>
              <a:spcAft>
                <a:spcPts val="0"/>
              </a:spcAft>
              <a:buSzPts val="1100"/>
              <a:buNone/>
            </a:pPr>
            <a:endParaRPr>
              <a:solidFill>
                <a:schemeClr val="dk1"/>
              </a:solidFill>
            </a:endParaRPr>
          </a:p>
          <a:p>
            <a:pPr marL="0" lvl="0" indent="0" algn="l" rtl="0">
              <a:spcBef>
                <a:spcPts val="0"/>
              </a:spcBef>
              <a:spcAft>
                <a:spcPts val="0"/>
              </a:spcAft>
              <a:buSzPts val="1100"/>
              <a:buNone/>
            </a:pPr>
            <a:r>
              <a:rPr lang="en">
                <a:solidFill>
                  <a:schemeClr val="dk1"/>
                </a:solidFill>
              </a:rPr>
              <a:t>The ADM Comparison report  provides schools a look at how current data compares to previous year’s data.  This report can be viewed by all ADM types or by individual types.</a:t>
            </a:r>
            <a:endParaRPr>
              <a:solidFill>
                <a:schemeClr val="dk1"/>
              </a:solidFill>
            </a:endParaRPr>
          </a:p>
          <a:p>
            <a:pPr marL="0" lvl="0" indent="0" algn="l" rtl="0">
              <a:spcBef>
                <a:spcPts val="0"/>
              </a:spcBef>
              <a:spcAft>
                <a:spcPts val="0"/>
              </a:spcAft>
              <a:buSzPts val="1100"/>
              <a:buNone/>
            </a:pPr>
            <a:endParaRPr>
              <a:solidFill>
                <a:schemeClr val="dk1"/>
              </a:solidFill>
            </a:endParaRPr>
          </a:p>
          <a:p>
            <a:pPr marL="0" lvl="0" indent="0" algn="l" rtl="0">
              <a:spcBef>
                <a:spcPts val="0"/>
              </a:spcBef>
              <a:spcAft>
                <a:spcPts val="0"/>
              </a:spcAft>
              <a:buSzPts val="1100"/>
              <a:buNone/>
            </a:pPr>
            <a:r>
              <a:rPr lang="en">
                <a:solidFill>
                  <a:schemeClr val="dk1"/>
                </a:solidFill>
              </a:rPr>
              <a:t>The ME summary report is also to be utilized to verify Membership data.  Selecting the Central Office report provides a summary by grade level. The Central Office report will be downloaded, signed, dated then uploaded to the Application Center after all schools are signed off.  Receipt of this Central Office summary indicates that the administration has reviewed and approved the data reported for the period.</a:t>
            </a:r>
            <a:endParaRPr>
              <a:solidFill>
                <a:schemeClr val="dk1"/>
              </a:solidFill>
            </a:endParaRPr>
          </a:p>
          <a:p>
            <a:pPr marL="0" lvl="0" indent="0" algn="l" rtl="0">
              <a:spcBef>
                <a:spcPts val="0"/>
              </a:spcBef>
              <a:spcAft>
                <a:spcPts val="0"/>
              </a:spcAft>
              <a:buClr>
                <a:schemeClr val="dk1"/>
              </a:buClr>
              <a:buSzPts val="1100"/>
              <a:buFont typeface="Arial"/>
              <a:buNone/>
            </a:pPr>
            <a:r>
              <a:rPr lang="en">
                <a:solidFill>
                  <a:schemeClr val="dk1"/>
                </a:solidFill>
              </a:rPr>
              <a:t>The All Schools Membership Summary is a report created as a convenience to allow corporations a quick look at school building ADM totals.</a:t>
            </a:r>
            <a:endParaRPr>
              <a:solidFill>
                <a:schemeClr val="dk1"/>
              </a:solidFill>
            </a:endParaRPr>
          </a:p>
          <a:p>
            <a:pPr marL="0" lvl="0" indent="0" algn="l" rtl="0">
              <a:lnSpc>
                <a:spcPct val="100000"/>
              </a:lnSpc>
              <a:spcBef>
                <a:spcPts val="0"/>
              </a:spcBef>
              <a:spcAft>
                <a:spcPts val="0"/>
              </a:spcAft>
              <a:buSzPts val="1100"/>
              <a:buNone/>
            </a:pPr>
            <a:endParaRPr/>
          </a:p>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402796848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2"/>
        <p:cNvGrpSpPr/>
        <p:nvPr/>
      </p:nvGrpSpPr>
      <p:grpSpPr>
        <a:xfrm>
          <a:off x="0" y="0"/>
          <a:ext cx="0" cy="0"/>
          <a:chOff x="0" y="0"/>
          <a:chExt cx="0" cy="0"/>
        </a:xfrm>
      </p:grpSpPr>
      <p:sp>
        <p:nvSpPr>
          <p:cNvPr id="303" name="Google Shape;303;p2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04" name="Google Shape;304;p2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
              <a:t>OK - ONE MORE TIME - HAVE YOU VERIFIED YOUR DATA?    Conflicts must have been resolved before the Signoff Phase begins.  Have you utilized the verification tools that have been detailed in this presentation?  Once all these items have been attended to it is time to sign off and upload the signed and dated Central Office Membership Summary.  The next slide walks you through the signoff tasks.</a:t>
            </a:r>
            <a:endParaRPr/>
          </a:p>
        </p:txBody>
      </p:sp>
    </p:spTree>
    <p:extLst>
      <p:ext uri="{BB962C8B-B14F-4D97-AF65-F5344CB8AC3E}">
        <p14:creationId xmlns:p14="http://schemas.microsoft.com/office/powerpoint/2010/main" val="22797857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3"/>
        <p:cNvGrpSpPr/>
        <p:nvPr/>
      </p:nvGrpSpPr>
      <p:grpSpPr>
        <a:xfrm>
          <a:off x="0" y="0"/>
          <a:ext cx="0" cy="0"/>
          <a:chOff x="0" y="0"/>
          <a:chExt cx="0" cy="0"/>
        </a:xfrm>
      </p:grpSpPr>
      <p:sp>
        <p:nvSpPr>
          <p:cNvPr id="314" name="Google Shape;314;p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15" name="Google Shape;315;p2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
              <a:t>Prior to downloading the Membership Central Office summary, all schools must be signed off.  To sign off, navigate in the Application Center to Data Verification.  Select Collection management then Membership.  Each school is listed on this page and requires that the signoff box be checked to signify that data counts are correct.  When all schools are signed off download the Central Office Membership Summary under the Data Verification Menu by selecting Reports, then membership and finally Membership Summary.  On the Membership Summary page select the school type of Central Office.  In the upper right corner find the Print Summary button.  Clicking this button will open the print window.  After printing, the summary must be signed and dated by the corporation superintendent, principal or director of schools as well as the trustee or corporation treasurer.  After all signatures are added, the summary will need to be scanned and then uploaded in the Application Center.  From the Administration menu select Summary Upload then select Membership.  Take care that you select the appropriate period for summary upload.  To confirm that the summary has been uploaded, return to the Collection Management page to find that the word Submitted has been added to this page.</a:t>
            </a:r>
            <a:endParaRPr/>
          </a:p>
        </p:txBody>
      </p:sp>
    </p:spTree>
    <p:extLst>
      <p:ext uri="{BB962C8B-B14F-4D97-AF65-F5344CB8AC3E}">
        <p14:creationId xmlns:p14="http://schemas.microsoft.com/office/powerpoint/2010/main" val="358948172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4"/>
        <p:cNvGrpSpPr/>
        <p:nvPr/>
      </p:nvGrpSpPr>
      <p:grpSpPr>
        <a:xfrm>
          <a:off x="0" y="0"/>
          <a:ext cx="0" cy="0"/>
          <a:chOff x="0" y="0"/>
          <a:chExt cx="0" cy="0"/>
        </a:xfrm>
      </p:grpSpPr>
      <p:sp>
        <p:nvSpPr>
          <p:cNvPr id="325" name="Google Shape;325;p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26" name="Google Shape;326;p2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
              <a:t>This presentation has been a basic description of Membership reporting.  For complete up-to-date details and guidance find the DOE-ME (Membership) layout posted to the Data Reporting Help page under the Data Layouts tile.  The URL is provided in this screen.   </a:t>
            </a:r>
            <a:endParaRPr/>
          </a:p>
          <a:p>
            <a:pPr marL="0" lvl="0" indent="0" algn="l" rtl="0">
              <a:lnSpc>
                <a:spcPct val="100000"/>
              </a:lnSpc>
              <a:spcBef>
                <a:spcPts val="0"/>
              </a:spcBef>
              <a:spcAft>
                <a:spcPts val="0"/>
              </a:spcAft>
              <a:buSzPts val="1100"/>
              <a:buNone/>
            </a:pPr>
            <a:endParaRPr/>
          </a:p>
          <a:p>
            <a:pPr marL="0" lvl="0" indent="0" algn="l" rtl="0">
              <a:lnSpc>
                <a:spcPct val="100000"/>
              </a:lnSpc>
              <a:spcBef>
                <a:spcPts val="0"/>
              </a:spcBef>
              <a:spcAft>
                <a:spcPts val="0"/>
              </a:spcAft>
              <a:buSzPts val="1100"/>
              <a:buNone/>
            </a:pPr>
            <a:r>
              <a:rPr lang="en"/>
              <a:t>This training video will also be posted to Data Reporting help page.  Find the video under the Data Trainings tile. As always, STN support is available to assist you with any data reporting needs.  Create a work order at the URL provided on the slide  or reach us by phone at the number provided.</a:t>
            </a:r>
            <a:endParaRPr/>
          </a:p>
          <a:p>
            <a:pPr marL="0" lvl="0" indent="0" algn="l" rtl="0">
              <a:lnSpc>
                <a:spcPct val="100000"/>
              </a:lnSpc>
              <a:spcBef>
                <a:spcPts val="0"/>
              </a:spcBef>
              <a:spcAft>
                <a:spcPts val="0"/>
              </a:spcAft>
              <a:buSzPts val="1100"/>
              <a:buNone/>
            </a:pPr>
            <a:endParaRPr/>
          </a:p>
          <a:p>
            <a:pPr marL="0" lvl="0" indent="0" algn="l" rtl="0">
              <a:lnSpc>
                <a:spcPct val="100000"/>
              </a:lnSpc>
              <a:spcBef>
                <a:spcPts val="0"/>
              </a:spcBef>
              <a:spcAft>
                <a:spcPts val="0"/>
              </a:spcAft>
              <a:buSzPts val="1100"/>
              <a:buNone/>
            </a:pPr>
            <a:r>
              <a:rPr lang="en"/>
              <a:t>Thank you for taking the time to review this presentation.  As promised, you may view the following additional slides that provide some sample failed and warning messages and suggested steps for making corrections to your data. </a:t>
            </a:r>
            <a:endParaRPr/>
          </a:p>
        </p:txBody>
      </p:sp>
    </p:spTree>
    <p:extLst>
      <p:ext uri="{BB962C8B-B14F-4D97-AF65-F5344CB8AC3E}">
        <p14:creationId xmlns:p14="http://schemas.microsoft.com/office/powerpoint/2010/main" val="255268465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7"/>
        <p:cNvGrpSpPr/>
        <p:nvPr/>
      </p:nvGrpSpPr>
      <p:grpSpPr>
        <a:xfrm>
          <a:off x="0" y="0"/>
          <a:ext cx="0" cy="0"/>
          <a:chOff x="0" y="0"/>
          <a:chExt cx="0" cy="0"/>
        </a:xfrm>
      </p:grpSpPr>
      <p:sp>
        <p:nvSpPr>
          <p:cNvPr id="338" name="Google Shape;338;p2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39" name="Google Shape;339;p2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88292277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8"/>
        <p:cNvGrpSpPr/>
        <p:nvPr/>
      </p:nvGrpSpPr>
      <p:grpSpPr>
        <a:xfrm>
          <a:off x="0" y="0"/>
          <a:ext cx="0" cy="0"/>
          <a:chOff x="0" y="0"/>
          <a:chExt cx="0" cy="0"/>
        </a:xfrm>
      </p:grpSpPr>
      <p:sp>
        <p:nvSpPr>
          <p:cNvPr id="349" name="Google Shape;349;p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50" name="Google Shape;350;p2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403103488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9"/>
        <p:cNvGrpSpPr/>
        <p:nvPr/>
      </p:nvGrpSpPr>
      <p:grpSpPr>
        <a:xfrm>
          <a:off x="0" y="0"/>
          <a:ext cx="0" cy="0"/>
          <a:chOff x="0" y="0"/>
          <a:chExt cx="0" cy="0"/>
        </a:xfrm>
      </p:grpSpPr>
      <p:sp>
        <p:nvSpPr>
          <p:cNvPr id="360" name="Google Shape;360;p2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61" name="Google Shape;361;p2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37328662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0"/>
        <p:cNvGrpSpPr/>
        <p:nvPr/>
      </p:nvGrpSpPr>
      <p:grpSpPr>
        <a:xfrm>
          <a:off x="0" y="0"/>
          <a:ext cx="0" cy="0"/>
          <a:chOff x="0" y="0"/>
          <a:chExt cx="0" cy="0"/>
        </a:xfrm>
      </p:grpSpPr>
      <p:sp>
        <p:nvSpPr>
          <p:cNvPr id="371" name="Google Shape;371;p2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72" name="Google Shape;372;p2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111299412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6"/>
        <p:cNvGrpSpPr/>
        <p:nvPr/>
      </p:nvGrpSpPr>
      <p:grpSpPr>
        <a:xfrm>
          <a:off x="0" y="0"/>
          <a:ext cx="0" cy="0"/>
          <a:chOff x="0" y="0"/>
          <a:chExt cx="0" cy="0"/>
        </a:xfrm>
      </p:grpSpPr>
      <p:sp>
        <p:nvSpPr>
          <p:cNvPr id="77" name="Google Shape;77;g882da6c107_0_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78" name="Google Shape;78;g882da6c107_0_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
              <a:t>The definitions found on this slide are copied directly from Indiana Code.  These definitions are also found in the DOE-ME layout guidance.</a:t>
            </a:r>
            <a:endParaRPr/>
          </a:p>
          <a:p>
            <a:pPr marL="0" lvl="0" indent="0" algn="l" rtl="0">
              <a:lnSpc>
                <a:spcPct val="100000"/>
              </a:lnSpc>
              <a:spcBef>
                <a:spcPts val="0"/>
              </a:spcBef>
              <a:spcAft>
                <a:spcPts val="0"/>
              </a:spcAft>
              <a:buSzPts val="1100"/>
              <a:buNone/>
            </a:pPr>
            <a:endParaRPr/>
          </a:p>
          <a:p>
            <a:pPr marL="0" lvl="0" indent="0" algn="l" rtl="0">
              <a:lnSpc>
                <a:spcPct val="100000"/>
              </a:lnSpc>
              <a:spcBef>
                <a:spcPts val="0"/>
              </a:spcBef>
              <a:spcAft>
                <a:spcPts val="0"/>
              </a:spcAft>
              <a:buSzPts val="1100"/>
              <a:buNone/>
            </a:pPr>
            <a:r>
              <a:rPr lang="en"/>
              <a:t>Simply stated, count students that have registered with your corporation for the purpose of attending educational programs offered by or through your school corporation and are attending to receive educational instruction.  Attending may be physical or virtual in nature in order to receiving the educational instruction registered for.</a:t>
            </a:r>
            <a:endParaRPr/>
          </a:p>
        </p:txBody>
      </p:sp>
    </p:spTree>
    <p:extLst>
      <p:ext uri="{BB962C8B-B14F-4D97-AF65-F5344CB8AC3E}">
        <p14:creationId xmlns:p14="http://schemas.microsoft.com/office/powerpoint/2010/main" val="259232252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8"/>
        <p:cNvGrpSpPr/>
        <p:nvPr/>
      </p:nvGrpSpPr>
      <p:grpSpPr>
        <a:xfrm>
          <a:off x="0" y="0"/>
          <a:ext cx="0" cy="0"/>
          <a:chOff x="0" y="0"/>
          <a:chExt cx="0" cy="0"/>
        </a:xfrm>
      </p:grpSpPr>
      <p:sp>
        <p:nvSpPr>
          <p:cNvPr id="89" name="Google Shape;89;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90" name="Google Shape;90;p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
              <a:t>As noted previously, Membership data is reported in three phases during the reporting period.    Each phase has a specific beginning and ending reporting date. Note the 2020-2021 dates on this slide. </a:t>
            </a:r>
            <a:r>
              <a:rPr lang="en">
                <a:solidFill>
                  <a:schemeClr val="dk1"/>
                </a:solidFill>
              </a:rPr>
              <a:t>Phase I is the submission phase.</a:t>
            </a:r>
            <a:endParaRPr/>
          </a:p>
          <a:p>
            <a:pPr marL="0" lvl="0" indent="0" algn="l" rtl="0">
              <a:lnSpc>
                <a:spcPct val="100000"/>
              </a:lnSpc>
              <a:spcBef>
                <a:spcPts val="0"/>
              </a:spcBef>
              <a:spcAft>
                <a:spcPts val="0"/>
              </a:spcAft>
              <a:buSzPts val="1100"/>
              <a:buNone/>
            </a:pPr>
            <a:endParaRPr/>
          </a:p>
          <a:p>
            <a:pPr marL="0" lvl="0" indent="0" algn="l" rtl="0">
              <a:lnSpc>
                <a:spcPct val="100000"/>
              </a:lnSpc>
              <a:spcBef>
                <a:spcPts val="0"/>
              </a:spcBef>
              <a:spcAft>
                <a:spcPts val="0"/>
              </a:spcAft>
              <a:buSzPts val="1100"/>
              <a:buNone/>
            </a:pPr>
            <a:r>
              <a:rPr lang="en"/>
              <a:t>During the submission phase (Phase 1) data is to be reported using either the Data Transfer or Input Forms functionality.  During this time the reports provided in the Application Center should be utilized to ensure that the data reported is accurate and complete.  Special attention must be given to monitoring the Conflicts Resolution page during this time as records that are in conflict will not be counted for either of the corporations that have reported a record and will therefore affect funding.</a:t>
            </a:r>
            <a:endParaRPr/>
          </a:p>
          <a:p>
            <a:pPr marL="0" lvl="0" indent="0" algn="l" rtl="0">
              <a:lnSpc>
                <a:spcPct val="100000"/>
              </a:lnSpc>
              <a:spcBef>
                <a:spcPts val="0"/>
              </a:spcBef>
              <a:spcAft>
                <a:spcPts val="0"/>
              </a:spcAft>
              <a:buSzPts val="1100"/>
              <a:buNone/>
            </a:pPr>
            <a:endParaRPr/>
          </a:p>
          <a:p>
            <a:pPr marL="0" lvl="0" indent="0" algn="l" rtl="0">
              <a:lnSpc>
                <a:spcPct val="100000"/>
              </a:lnSpc>
              <a:spcBef>
                <a:spcPts val="0"/>
              </a:spcBef>
              <a:spcAft>
                <a:spcPts val="0"/>
              </a:spcAft>
              <a:buSzPts val="1100"/>
              <a:buNone/>
            </a:pPr>
            <a:r>
              <a:rPr lang="en"/>
              <a:t>During the cleanup phase or Phase 2,data can continue to be reported to update existing records and add new records if and ONLY if reporting the record does not cause a conflict.    All conflicting records MUST be cleaned up during this phase.  If all data has been verified and all conflicts have been resolved, signoff can be completed during this cleanup phase.</a:t>
            </a:r>
            <a:endParaRPr/>
          </a:p>
          <a:p>
            <a:pPr marL="0" lvl="0" indent="0" algn="l" rtl="0">
              <a:lnSpc>
                <a:spcPct val="100000"/>
              </a:lnSpc>
              <a:spcBef>
                <a:spcPts val="0"/>
              </a:spcBef>
              <a:spcAft>
                <a:spcPts val="0"/>
              </a:spcAft>
              <a:buSzPts val="1100"/>
              <a:buNone/>
            </a:pPr>
            <a:endParaRPr/>
          </a:p>
          <a:p>
            <a:pPr marL="0" lvl="0" indent="0" algn="l" rtl="0">
              <a:lnSpc>
                <a:spcPct val="100000"/>
              </a:lnSpc>
              <a:spcBef>
                <a:spcPts val="0"/>
              </a:spcBef>
              <a:spcAft>
                <a:spcPts val="0"/>
              </a:spcAft>
              <a:buSzPts val="1100"/>
              <a:buNone/>
            </a:pPr>
            <a:r>
              <a:rPr lang="en"/>
              <a:t>The third phase, Signoff Only, allows only the ability to sign off on all schools and uploading the signed summary report that can be downloaded from the Application Center reporting options.</a:t>
            </a:r>
            <a:endParaRPr/>
          </a:p>
          <a:p>
            <a:pPr marL="0" lvl="0" indent="0" algn="l" rtl="0">
              <a:lnSpc>
                <a:spcPct val="100000"/>
              </a:lnSpc>
              <a:spcBef>
                <a:spcPts val="0"/>
              </a:spcBef>
              <a:spcAft>
                <a:spcPts val="0"/>
              </a:spcAft>
              <a:buSzPts val="1100"/>
              <a:buNone/>
            </a:pPr>
            <a:endParaRPr/>
          </a:p>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312303644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3" name="Google Shape;113;p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
              <a:t>Membership data Matters!  The DOE-ME report is the mechanism used to gather Average Daily Membership (ADM) data.  Since the data reported reflects the enrollment of every student in the corporation it is imperative that the data be complete and accurate.  This data is used for calculating basic tuition support for public school corporations and charter schools.  Note that the level of funding determined is only as accurate as the data reported on membership.  Carefully verify data reported.  Funding is directly affected by whether a student is reported as a  traditional or virtual student.</a:t>
            </a:r>
            <a:endParaRPr/>
          </a:p>
          <a:p>
            <a:pPr marL="0" lvl="0" indent="0" algn="l" rtl="0">
              <a:lnSpc>
                <a:spcPct val="100000"/>
              </a:lnSpc>
              <a:spcBef>
                <a:spcPts val="0"/>
              </a:spcBef>
              <a:spcAft>
                <a:spcPts val="0"/>
              </a:spcAft>
              <a:buSzPts val="1100"/>
              <a:buNone/>
            </a:pPr>
            <a:endParaRPr/>
          </a:p>
          <a:p>
            <a:pPr marL="0" lvl="0" indent="0" algn="l" rtl="0">
              <a:lnSpc>
                <a:spcPct val="100000"/>
              </a:lnSpc>
              <a:spcBef>
                <a:spcPts val="0"/>
              </a:spcBef>
              <a:spcAft>
                <a:spcPts val="0"/>
              </a:spcAft>
              <a:buSzPts val="1100"/>
              <a:buNone/>
            </a:pPr>
            <a:r>
              <a:rPr lang="en"/>
              <a:t>Membership data also populates the Public Corporation Transfer report.  This report provides a count of students that are enrolled in one corporation but are legal residents of another corporation.   The report does not provide student names, only a record count.</a:t>
            </a:r>
            <a:endParaRPr/>
          </a:p>
        </p:txBody>
      </p:sp>
    </p:spTree>
    <p:extLst>
      <p:ext uri="{BB962C8B-B14F-4D97-AF65-F5344CB8AC3E}">
        <p14:creationId xmlns:p14="http://schemas.microsoft.com/office/powerpoint/2010/main" val="75103742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3"/>
        <p:cNvGrpSpPr/>
        <p:nvPr/>
      </p:nvGrpSpPr>
      <p:grpSpPr>
        <a:xfrm>
          <a:off x="0" y="0"/>
          <a:ext cx="0" cy="0"/>
          <a:chOff x="0" y="0"/>
          <a:chExt cx="0" cy="0"/>
        </a:xfrm>
      </p:grpSpPr>
      <p:sp>
        <p:nvSpPr>
          <p:cNvPr id="124" name="Google Shape;124;p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25" name="Google Shape;125;p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
              <a:t>Resident Enrollment or ADM 1 records reported are students with legal settlement in your corporation that are enrolled and attending.  This ADM type would also include foreign exchange students, homeless students and in most cases charter schools.  Student records must be reported with a school number belonging to the reporting corporation.  Note that charter schools report their school number as well as the student’s actual corporation of legal settlement number.</a:t>
            </a:r>
            <a:endParaRPr/>
          </a:p>
        </p:txBody>
      </p:sp>
    </p:spTree>
    <p:extLst>
      <p:ext uri="{BB962C8B-B14F-4D97-AF65-F5344CB8AC3E}">
        <p14:creationId xmlns:p14="http://schemas.microsoft.com/office/powerpoint/2010/main" val="258517903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4"/>
        <p:cNvGrpSpPr/>
        <p:nvPr/>
      </p:nvGrpSpPr>
      <p:grpSpPr>
        <a:xfrm>
          <a:off x="0" y="0"/>
          <a:ext cx="0" cy="0"/>
          <a:chOff x="0" y="0"/>
          <a:chExt cx="0" cy="0"/>
        </a:xfrm>
      </p:grpSpPr>
      <p:sp>
        <p:nvSpPr>
          <p:cNvPr id="135" name="Google Shape;135;p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36" name="Google Shape;136;p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
              <a:t>Transfer out or ADM 2 students are reported on Membership by the corporation where they live (corporation of legal settlement)  but are enrolled and attending at another corporation or state as the result of an agreement between the legal corporation and the servicing corporation. A student would also be reported as a transfer out if it has been determined that the transfer is a better accommodation as determined by the parent/guardian and corporation or the better accommodation has been ordered by the State Board of Education.</a:t>
            </a:r>
            <a:endParaRPr/>
          </a:p>
          <a:p>
            <a:pPr marL="0" lvl="0" indent="0" algn="l" rtl="0">
              <a:lnSpc>
                <a:spcPct val="100000"/>
              </a:lnSpc>
              <a:spcBef>
                <a:spcPts val="0"/>
              </a:spcBef>
              <a:spcAft>
                <a:spcPts val="0"/>
              </a:spcAft>
              <a:buSzPts val="1100"/>
              <a:buNone/>
            </a:pPr>
            <a:endParaRPr/>
          </a:p>
          <a:p>
            <a:pPr marL="0" lvl="0" indent="0" algn="l" rtl="0">
              <a:lnSpc>
                <a:spcPct val="100000"/>
              </a:lnSpc>
              <a:spcBef>
                <a:spcPts val="0"/>
              </a:spcBef>
              <a:spcAft>
                <a:spcPts val="0"/>
              </a:spcAft>
              <a:buSzPts val="1100"/>
              <a:buNone/>
            </a:pPr>
            <a:r>
              <a:rPr lang="en"/>
              <a:t>Additionally, students attending a special education or vocational education co-op outside of their legal corporation to best meet educational needs would be reported as a Transfer Out.</a:t>
            </a:r>
            <a:endParaRPr/>
          </a:p>
        </p:txBody>
      </p:sp>
    </p:spTree>
    <p:extLst>
      <p:ext uri="{BB962C8B-B14F-4D97-AF65-F5344CB8AC3E}">
        <p14:creationId xmlns:p14="http://schemas.microsoft.com/office/powerpoint/2010/main" val="354498153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
        <p:cNvGrpSpPr/>
        <p:nvPr/>
      </p:nvGrpSpPr>
      <p:grpSpPr>
        <a:xfrm>
          <a:off x="0" y="0"/>
          <a:ext cx="0" cy="0"/>
          <a:chOff x="0" y="0"/>
          <a:chExt cx="0" cy="0"/>
        </a:xfrm>
      </p:grpSpPr>
      <p:sp>
        <p:nvSpPr>
          <p:cNvPr id="146" name="Google Shape;146;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47" name="Google Shape;147;p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
              <a:t>Transfer Out students are reported with the school number where they are being educated and their corporation of legal settlement.  The corporation of legal settlement is the school corporation where the student resides. The instructional days and minutes fields are left blank on the report.  Transfers out do not apply to charter schools.  </a:t>
            </a:r>
            <a:endParaRPr/>
          </a:p>
          <a:p>
            <a:pPr marL="0" lvl="0" indent="0" algn="l" rtl="0">
              <a:lnSpc>
                <a:spcPct val="100000"/>
              </a:lnSpc>
              <a:spcBef>
                <a:spcPts val="0"/>
              </a:spcBef>
              <a:spcAft>
                <a:spcPts val="0"/>
              </a:spcAft>
              <a:buSzPts val="1100"/>
              <a:buNone/>
            </a:pPr>
            <a:endParaRPr/>
          </a:p>
          <a:p>
            <a:pPr marL="0" lvl="0" indent="0" algn="l" rtl="0">
              <a:lnSpc>
                <a:spcPct val="100000"/>
              </a:lnSpc>
              <a:spcBef>
                <a:spcPts val="0"/>
              </a:spcBef>
              <a:spcAft>
                <a:spcPts val="0"/>
              </a:spcAft>
              <a:buSzPts val="1100"/>
              <a:buNone/>
            </a:pPr>
            <a:r>
              <a:rPr lang="en"/>
              <a:t>If records are failing when submitting data with the educating school number, create an STN support ticket at the URL provided on the slide.</a:t>
            </a:r>
            <a:endParaRPr/>
          </a:p>
        </p:txBody>
      </p:sp>
    </p:spTree>
    <p:extLst>
      <p:ext uri="{BB962C8B-B14F-4D97-AF65-F5344CB8AC3E}">
        <p14:creationId xmlns:p14="http://schemas.microsoft.com/office/powerpoint/2010/main" val="127246038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6"/>
        <p:cNvGrpSpPr/>
        <p:nvPr/>
      </p:nvGrpSpPr>
      <p:grpSpPr>
        <a:xfrm>
          <a:off x="0" y="0"/>
          <a:ext cx="0" cy="0"/>
          <a:chOff x="0" y="0"/>
          <a:chExt cx="0" cy="0"/>
        </a:xfrm>
      </p:grpSpPr>
      <p:sp>
        <p:nvSpPr>
          <p:cNvPr id="157" name="Google Shape;157;p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58" name="Google Shape;158;p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
              <a:t>Students who are enrolled and attending a school corporation outside of their corporation of legal settlement as the result of an agreement between the parent/guardian and the reporting corporation are reported as Cash Transfers or ADM 3.  Payment of tuition is optional depending on the agreement between parent/guardian and corporation.</a:t>
            </a:r>
            <a:endParaRPr/>
          </a:p>
          <a:p>
            <a:pPr marL="0" lvl="0" indent="0" algn="l" rtl="0">
              <a:lnSpc>
                <a:spcPct val="100000"/>
              </a:lnSpc>
              <a:spcBef>
                <a:spcPts val="0"/>
              </a:spcBef>
              <a:spcAft>
                <a:spcPts val="0"/>
              </a:spcAft>
              <a:buSzPts val="1100"/>
              <a:buNone/>
            </a:pPr>
            <a:endParaRPr/>
          </a:p>
          <a:p>
            <a:pPr marL="0" lvl="0" indent="0" algn="l" rtl="0">
              <a:lnSpc>
                <a:spcPct val="100000"/>
              </a:lnSpc>
              <a:spcBef>
                <a:spcPts val="0"/>
              </a:spcBef>
              <a:spcAft>
                <a:spcPts val="0"/>
              </a:spcAft>
              <a:buSzPts val="1100"/>
              <a:buNone/>
            </a:pPr>
            <a:r>
              <a:rPr lang="en"/>
              <a:t>Students are to be reported with the school number where they are being educated.  The record will report the student’s corporation of legal settlement, that is, the corporation they would attend if not enrolled in another corporation.  Instructional days and minutes fields are left blank on the ME report.  Charter Schools do not report students as Cash Transfer.</a:t>
            </a:r>
            <a:endParaRPr/>
          </a:p>
        </p:txBody>
      </p:sp>
    </p:spTree>
    <p:extLst>
      <p:ext uri="{BB962C8B-B14F-4D97-AF65-F5344CB8AC3E}">
        <p14:creationId xmlns:p14="http://schemas.microsoft.com/office/powerpoint/2010/main" val="95773980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SzPts val="5200"/>
              <a:buNone/>
              <a:defRPr sz="5200"/>
            </a:lvl1pPr>
            <a:lvl2pPr lvl="1" algn="ctr">
              <a:lnSpc>
                <a:spcPct val="100000"/>
              </a:lnSpc>
              <a:spcBef>
                <a:spcPts val="0"/>
              </a:spcBef>
              <a:spcAft>
                <a:spcPts val="0"/>
              </a:spcAft>
              <a:buSzPts val="5200"/>
              <a:buNone/>
              <a:defRPr sz="5200"/>
            </a:lvl2pPr>
            <a:lvl3pPr lvl="2" algn="ctr">
              <a:lnSpc>
                <a:spcPct val="100000"/>
              </a:lnSpc>
              <a:spcBef>
                <a:spcPts val="0"/>
              </a:spcBef>
              <a:spcAft>
                <a:spcPts val="0"/>
              </a:spcAft>
              <a:buSzPts val="5200"/>
              <a:buNone/>
              <a:defRPr sz="5200"/>
            </a:lvl3pPr>
            <a:lvl4pPr lvl="3" algn="ctr">
              <a:lnSpc>
                <a:spcPct val="100000"/>
              </a:lnSpc>
              <a:spcBef>
                <a:spcPts val="0"/>
              </a:spcBef>
              <a:spcAft>
                <a:spcPts val="0"/>
              </a:spcAft>
              <a:buSzPts val="5200"/>
              <a:buNone/>
              <a:defRPr sz="5200"/>
            </a:lvl4pPr>
            <a:lvl5pPr lvl="4" algn="ctr">
              <a:lnSpc>
                <a:spcPct val="100000"/>
              </a:lnSpc>
              <a:spcBef>
                <a:spcPts val="0"/>
              </a:spcBef>
              <a:spcAft>
                <a:spcPts val="0"/>
              </a:spcAft>
              <a:buSzPts val="5200"/>
              <a:buNone/>
              <a:defRPr sz="5200"/>
            </a:lvl5pPr>
            <a:lvl6pPr lvl="5" algn="ctr">
              <a:lnSpc>
                <a:spcPct val="100000"/>
              </a:lnSpc>
              <a:spcBef>
                <a:spcPts val="0"/>
              </a:spcBef>
              <a:spcAft>
                <a:spcPts val="0"/>
              </a:spcAft>
              <a:buSzPts val="5200"/>
              <a:buNone/>
              <a:defRPr sz="5200"/>
            </a:lvl6pPr>
            <a:lvl7pPr lvl="6" algn="ctr">
              <a:lnSpc>
                <a:spcPct val="100000"/>
              </a:lnSpc>
              <a:spcBef>
                <a:spcPts val="0"/>
              </a:spcBef>
              <a:spcAft>
                <a:spcPts val="0"/>
              </a:spcAft>
              <a:buSzPts val="5200"/>
              <a:buNone/>
              <a:defRPr sz="5200"/>
            </a:lvl7pPr>
            <a:lvl8pPr lvl="7" algn="ctr">
              <a:lnSpc>
                <a:spcPct val="100000"/>
              </a:lnSpc>
              <a:spcBef>
                <a:spcPts val="0"/>
              </a:spcBef>
              <a:spcAft>
                <a:spcPts val="0"/>
              </a:spcAft>
              <a:buSzPts val="5200"/>
              <a:buNone/>
              <a:defRPr sz="5200"/>
            </a:lvl8pPr>
            <a:lvl9pPr lvl="8" algn="ctr">
              <a:lnSpc>
                <a:spcPct val="100000"/>
              </a:lnSpc>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SzPts val="12000"/>
              <a:buNone/>
              <a:defRPr sz="12000"/>
            </a:lvl1pPr>
            <a:lvl2pPr lvl="1" algn="ctr">
              <a:lnSpc>
                <a:spcPct val="100000"/>
              </a:lnSpc>
              <a:spcBef>
                <a:spcPts val="0"/>
              </a:spcBef>
              <a:spcAft>
                <a:spcPts val="0"/>
              </a:spcAft>
              <a:buSzPts val="12000"/>
              <a:buNone/>
              <a:defRPr sz="12000"/>
            </a:lvl2pPr>
            <a:lvl3pPr lvl="2" algn="ctr">
              <a:lnSpc>
                <a:spcPct val="100000"/>
              </a:lnSpc>
              <a:spcBef>
                <a:spcPts val="0"/>
              </a:spcBef>
              <a:spcAft>
                <a:spcPts val="0"/>
              </a:spcAft>
              <a:buSzPts val="12000"/>
              <a:buNone/>
              <a:defRPr sz="12000"/>
            </a:lvl3pPr>
            <a:lvl4pPr lvl="3" algn="ctr">
              <a:lnSpc>
                <a:spcPct val="100000"/>
              </a:lnSpc>
              <a:spcBef>
                <a:spcPts val="0"/>
              </a:spcBef>
              <a:spcAft>
                <a:spcPts val="0"/>
              </a:spcAft>
              <a:buSzPts val="12000"/>
              <a:buNone/>
              <a:defRPr sz="12000"/>
            </a:lvl4pPr>
            <a:lvl5pPr lvl="4" algn="ctr">
              <a:lnSpc>
                <a:spcPct val="100000"/>
              </a:lnSpc>
              <a:spcBef>
                <a:spcPts val="0"/>
              </a:spcBef>
              <a:spcAft>
                <a:spcPts val="0"/>
              </a:spcAft>
              <a:buSzPts val="12000"/>
              <a:buNone/>
              <a:defRPr sz="12000"/>
            </a:lvl5pPr>
            <a:lvl6pPr lvl="5" algn="ctr">
              <a:lnSpc>
                <a:spcPct val="100000"/>
              </a:lnSpc>
              <a:spcBef>
                <a:spcPts val="0"/>
              </a:spcBef>
              <a:spcAft>
                <a:spcPts val="0"/>
              </a:spcAft>
              <a:buSzPts val="12000"/>
              <a:buNone/>
              <a:defRPr sz="12000"/>
            </a:lvl6pPr>
            <a:lvl7pPr lvl="6" algn="ctr">
              <a:lnSpc>
                <a:spcPct val="100000"/>
              </a:lnSpc>
              <a:spcBef>
                <a:spcPts val="0"/>
              </a:spcBef>
              <a:spcAft>
                <a:spcPts val="0"/>
              </a:spcAft>
              <a:buSzPts val="12000"/>
              <a:buNone/>
              <a:defRPr sz="12000"/>
            </a:lvl7pPr>
            <a:lvl8pPr lvl="7" algn="ctr">
              <a:lnSpc>
                <a:spcPct val="100000"/>
              </a:lnSpc>
              <a:spcBef>
                <a:spcPts val="0"/>
              </a:spcBef>
              <a:spcAft>
                <a:spcPts val="0"/>
              </a:spcAft>
              <a:buSzPts val="12000"/>
              <a:buNone/>
              <a:defRPr sz="12000"/>
            </a:lvl8pPr>
            <a:lvl9pPr lvl="8" algn="ctr">
              <a:lnSpc>
                <a:spcPct val="100000"/>
              </a:lnSpc>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a:noFill/>
          <a:ln>
            <a:noFill/>
          </a:ln>
        </p:spPr>
        <p:txBody>
          <a:bodyPr spcFirstLastPara="1" wrap="square" lIns="91425" tIns="91425" rIns="91425" bIns="91425" anchor="t" anchorCtr="0">
            <a:noAutofit/>
          </a:bodyPr>
          <a:lstStyle>
            <a:lvl1pPr marL="457200" lvl="0" indent="-342900" algn="ctr">
              <a:lnSpc>
                <a:spcPct val="115000"/>
              </a:lnSpc>
              <a:spcBef>
                <a:spcPts val="0"/>
              </a:spcBef>
              <a:spcAft>
                <a:spcPts val="0"/>
              </a:spcAft>
              <a:buSzPts val="1800"/>
              <a:buChar char="●"/>
              <a:defRPr/>
            </a:lvl1pPr>
            <a:lvl2pPr marL="914400" lvl="1" indent="-317500" algn="ctr">
              <a:lnSpc>
                <a:spcPct val="115000"/>
              </a:lnSpc>
              <a:spcBef>
                <a:spcPts val="1600"/>
              </a:spcBef>
              <a:spcAft>
                <a:spcPts val="0"/>
              </a:spcAft>
              <a:buSzPts val="1400"/>
              <a:buChar char="○"/>
              <a:defRPr/>
            </a:lvl2pPr>
            <a:lvl3pPr marL="1371600" lvl="2" indent="-317500" algn="ctr">
              <a:lnSpc>
                <a:spcPct val="115000"/>
              </a:lnSpc>
              <a:spcBef>
                <a:spcPts val="1600"/>
              </a:spcBef>
              <a:spcAft>
                <a:spcPts val="0"/>
              </a:spcAft>
              <a:buSzPts val="1400"/>
              <a:buChar char="■"/>
              <a:defRPr/>
            </a:lvl3pPr>
            <a:lvl4pPr marL="1828800" lvl="3" indent="-317500" algn="ctr">
              <a:lnSpc>
                <a:spcPct val="115000"/>
              </a:lnSpc>
              <a:spcBef>
                <a:spcPts val="1600"/>
              </a:spcBef>
              <a:spcAft>
                <a:spcPts val="0"/>
              </a:spcAft>
              <a:buSzPts val="1400"/>
              <a:buChar char="●"/>
              <a:defRPr/>
            </a:lvl4pPr>
            <a:lvl5pPr marL="2286000" lvl="4" indent="-317500" algn="ctr">
              <a:lnSpc>
                <a:spcPct val="115000"/>
              </a:lnSpc>
              <a:spcBef>
                <a:spcPts val="1600"/>
              </a:spcBef>
              <a:spcAft>
                <a:spcPts val="0"/>
              </a:spcAft>
              <a:buSzPts val="1400"/>
              <a:buChar char="○"/>
              <a:defRPr/>
            </a:lvl5pPr>
            <a:lvl6pPr marL="2743200" lvl="5" indent="-317500" algn="ctr">
              <a:lnSpc>
                <a:spcPct val="115000"/>
              </a:lnSpc>
              <a:spcBef>
                <a:spcPts val="1600"/>
              </a:spcBef>
              <a:spcAft>
                <a:spcPts val="0"/>
              </a:spcAft>
              <a:buSzPts val="1400"/>
              <a:buChar char="■"/>
              <a:defRPr/>
            </a:lvl6pPr>
            <a:lvl7pPr marL="3200400" lvl="6" indent="-317500" algn="ctr">
              <a:lnSpc>
                <a:spcPct val="115000"/>
              </a:lnSpc>
              <a:spcBef>
                <a:spcPts val="1600"/>
              </a:spcBef>
              <a:spcAft>
                <a:spcPts val="0"/>
              </a:spcAft>
              <a:buSzPts val="1400"/>
              <a:buChar char="●"/>
              <a:defRPr/>
            </a:lvl7pPr>
            <a:lvl8pPr marL="3657600" lvl="7" indent="-317500" algn="ctr">
              <a:lnSpc>
                <a:spcPct val="115000"/>
              </a:lnSpc>
              <a:spcBef>
                <a:spcPts val="1600"/>
              </a:spcBef>
              <a:spcAft>
                <a:spcPts val="0"/>
              </a:spcAft>
              <a:buSzPts val="1400"/>
              <a:buChar char="○"/>
              <a:defRPr/>
            </a:lvl8pPr>
            <a:lvl9pPr marL="4114800" lvl="8" indent="-317500" algn="ctr">
              <a:lnSpc>
                <a:spcPct val="115000"/>
              </a:lnSpc>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15" name="Google Shape;15;p3"/>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lvl="0" indent="-342900" algn="l">
              <a:lnSpc>
                <a:spcPct val="115000"/>
              </a:lnSpc>
              <a:spcBef>
                <a:spcPts val="0"/>
              </a:spcBef>
              <a:spcAft>
                <a:spcPts val="0"/>
              </a:spcAft>
              <a:buSzPts val="1800"/>
              <a:buChar char="●"/>
              <a:defRPr/>
            </a:lvl1pPr>
            <a:lvl2pPr marL="914400" lvl="1" indent="-317500" algn="l">
              <a:lnSpc>
                <a:spcPct val="115000"/>
              </a:lnSpc>
              <a:spcBef>
                <a:spcPts val="1600"/>
              </a:spcBef>
              <a:spcAft>
                <a:spcPts val="0"/>
              </a:spcAft>
              <a:buSzPts val="1400"/>
              <a:buChar char="○"/>
              <a:defRPr/>
            </a:lvl2pPr>
            <a:lvl3pPr marL="1371600" lvl="2" indent="-317500" algn="l">
              <a:lnSpc>
                <a:spcPct val="115000"/>
              </a:lnSpc>
              <a:spcBef>
                <a:spcPts val="1600"/>
              </a:spcBef>
              <a:spcAft>
                <a:spcPts val="0"/>
              </a:spcAft>
              <a:buSzPts val="1400"/>
              <a:buChar char="■"/>
              <a:defRPr/>
            </a:lvl3pPr>
            <a:lvl4pPr marL="1828800" lvl="3" indent="-317500" algn="l">
              <a:lnSpc>
                <a:spcPct val="115000"/>
              </a:lnSpc>
              <a:spcBef>
                <a:spcPts val="1600"/>
              </a:spcBef>
              <a:spcAft>
                <a:spcPts val="0"/>
              </a:spcAft>
              <a:buSzPts val="1400"/>
              <a:buChar char="●"/>
              <a:defRPr/>
            </a:lvl4pPr>
            <a:lvl5pPr marL="2286000" lvl="4" indent="-317500" algn="l">
              <a:lnSpc>
                <a:spcPct val="115000"/>
              </a:lnSpc>
              <a:spcBef>
                <a:spcPts val="1600"/>
              </a:spcBef>
              <a:spcAft>
                <a:spcPts val="0"/>
              </a:spcAft>
              <a:buSzPts val="1400"/>
              <a:buChar char="○"/>
              <a:defRPr/>
            </a:lvl5pPr>
            <a:lvl6pPr marL="2743200" lvl="5" indent="-317500" algn="l">
              <a:lnSpc>
                <a:spcPct val="115000"/>
              </a:lnSpc>
              <a:spcBef>
                <a:spcPts val="1600"/>
              </a:spcBef>
              <a:spcAft>
                <a:spcPts val="0"/>
              </a:spcAft>
              <a:buSzPts val="1400"/>
              <a:buChar char="■"/>
              <a:defRPr/>
            </a:lvl6pPr>
            <a:lvl7pPr marL="3200400" lvl="6" indent="-317500" algn="l">
              <a:lnSpc>
                <a:spcPct val="115000"/>
              </a:lnSpc>
              <a:spcBef>
                <a:spcPts val="1600"/>
              </a:spcBef>
              <a:spcAft>
                <a:spcPts val="0"/>
              </a:spcAft>
              <a:buSzPts val="1400"/>
              <a:buChar char="●"/>
              <a:defRPr/>
            </a:lvl7pPr>
            <a:lvl8pPr marL="3657600" lvl="7" indent="-317500" algn="l">
              <a:lnSpc>
                <a:spcPct val="115000"/>
              </a:lnSpc>
              <a:spcBef>
                <a:spcPts val="1600"/>
              </a:spcBef>
              <a:spcAft>
                <a:spcPts val="0"/>
              </a:spcAft>
              <a:buSzPts val="1400"/>
              <a:buChar char="○"/>
              <a:defRPr/>
            </a:lvl8pPr>
            <a:lvl9pPr marL="4114800" lvl="8" indent="-317500" algn="l">
              <a:lnSpc>
                <a:spcPct val="115000"/>
              </a:lnSpc>
              <a:spcBef>
                <a:spcPts val="1600"/>
              </a:spcBef>
              <a:spcAft>
                <a:spcPts val="1600"/>
              </a:spcAft>
              <a:buSzPts val="1400"/>
              <a:buChar char="■"/>
              <a:defRPr/>
            </a:lvl9pPr>
          </a:lstStyle>
          <a:p>
            <a:endParaRPr/>
          </a:p>
        </p:txBody>
      </p:sp>
      <p:sp>
        <p:nvSpPr>
          <p:cNvPr id="16" name="Google Shape;16;p3"/>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7"/>
        <p:cNvGrpSpPr/>
        <p:nvPr/>
      </p:nvGrpSpPr>
      <p:grpSpPr>
        <a:xfrm>
          <a:off x="0" y="0"/>
          <a:ext cx="0" cy="0"/>
          <a:chOff x="0" y="0"/>
          <a:chExt cx="0" cy="0"/>
        </a:xfrm>
      </p:grpSpPr>
      <p:sp>
        <p:nvSpPr>
          <p:cNvPr id="18" name="Google Shape;18;p4"/>
          <p:cNvSpPr txBox="1">
            <a:spLocks noGrp="1"/>
          </p:cNvSpPr>
          <p:nvPr>
            <p:ph type="title"/>
          </p:nvPr>
        </p:nvSpPr>
        <p:spPr>
          <a:xfrm>
            <a:off x="311700" y="2150850"/>
            <a:ext cx="8520600" cy="841800"/>
          </a:xfrm>
          <a:prstGeom prst="rect">
            <a:avLst/>
          </a:prstGeom>
          <a:noFill/>
          <a:ln>
            <a:noFill/>
          </a:ln>
        </p:spPr>
        <p:txBody>
          <a:bodyPr spcFirstLastPara="1" wrap="square" lIns="91425" tIns="91425" rIns="91425" bIns="91425" anchor="ctr" anchorCtr="0">
            <a:noAutofit/>
          </a:bodyPr>
          <a:lstStyle>
            <a:lvl1pPr lvl="0" algn="ctr">
              <a:lnSpc>
                <a:spcPct val="100000"/>
              </a:lnSpc>
              <a:spcBef>
                <a:spcPts val="0"/>
              </a:spcBef>
              <a:spcAft>
                <a:spcPts val="0"/>
              </a:spcAft>
              <a:buSzPts val="3600"/>
              <a:buNone/>
              <a:defRPr sz="3600"/>
            </a:lvl1pPr>
            <a:lvl2pPr lvl="1" algn="ctr">
              <a:lnSpc>
                <a:spcPct val="100000"/>
              </a:lnSpc>
              <a:spcBef>
                <a:spcPts val="0"/>
              </a:spcBef>
              <a:spcAft>
                <a:spcPts val="0"/>
              </a:spcAft>
              <a:buSzPts val="3600"/>
              <a:buNone/>
              <a:defRPr sz="3600"/>
            </a:lvl2pPr>
            <a:lvl3pPr lvl="2" algn="ctr">
              <a:lnSpc>
                <a:spcPct val="100000"/>
              </a:lnSpc>
              <a:spcBef>
                <a:spcPts val="0"/>
              </a:spcBef>
              <a:spcAft>
                <a:spcPts val="0"/>
              </a:spcAft>
              <a:buSzPts val="3600"/>
              <a:buNone/>
              <a:defRPr sz="3600"/>
            </a:lvl3pPr>
            <a:lvl4pPr lvl="3" algn="ctr">
              <a:lnSpc>
                <a:spcPct val="100000"/>
              </a:lnSpc>
              <a:spcBef>
                <a:spcPts val="0"/>
              </a:spcBef>
              <a:spcAft>
                <a:spcPts val="0"/>
              </a:spcAft>
              <a:buSzPts val="3600"/>
              <a:buNone/>
              <a:defRPr sz="3600"/>
            </a:lvl4pPr>
            <a:lvl5pPr lvl="4" algn="ctr">
              <a:lnSpc>
                <a:spcPct val="100000"/>
              </a:lnSpc>
              <a:spcBef>
                <a:spcPts val="0"/>
              </a:spcBef>
              <a:spcAft>
                <a:spcPts val="0"/>
              </a:spcAft>
              <a:buSzPts val="3600"/>
              <a:buNone/>
              <a:defRPr sz="3600"/>
            </a:lvl5pPr>
            <a:lvl6pPr lvl="5" algn="ctr">
              <a:lnSpc>
                <a:spcPct val="100000"/>
              </a:lnSpc>
              <a:spcBef>
                <a:spcPts val="0"/>
              </a:spcBef>
              <a:spcAft>
                <a:spcPts val="0"/>
              </a:spcAft>
              <a:buSzPts val="3600"/>
              <a:buNone/>
              <a:defRPr sz="3600"/>
            </a:lvl6pPr>
            <a:lvl7pPr lvl="6" algn="ctr">
              <a:lnSpc>
                <a:spcPct val="100000"/>
              </a:lnSpc>
              <a:spcBef>
                <a:spcPts val="0"/>
              </a:spcBef>
              <a:spcAft>
                <a:spcPts val="0"/>
              </a:spcAft>
              <a:buSzPts val="3600"/>
              <a:buNone/>
              <a:defRPr sz="3600"/>
            </a:lvl7pPr>
            <a:lvl8pPr lvl="7" algn="ctr">
              <a:lnSpc>
                <a:spcPct val="100000"/>
              </a:lnSpc>
              <a:spcBef>
                <a:spcPts val="0"/>
              </a:spcBef>
              <a:spcAft>
                <a:spcPts val="0"/>
              </a:spcAft>
              <a:buSzPts val="3600"/>
              <a:buNone/>
              <a:defRPr sz="3600"/>
            </a:lvl8pPr>
            <a:lvl9pPr lvl="8" algn="ctr">
              <a:lnSpc>
                <a:spcPct val="100000"/>
              </a:lnSpc>
              <a:spcBef>
                <a:spcPts val="0"/>
              </a:spcBef>
              <a:spcAft>
                <a:spcPts val="0"/>
              </a:spcAft>
              <a:buSzPts val="3600"/>
              <a:buNone/>
              <a:defRPr sz="3600"/>
            </a:lvl9pPr>
          </a:lstStyle>
          <a:p>
            <a:endParaRPr/>
          </a:p>
        </p:txBody>
      </p:sp>
      <p:sp>
        <p:nvSpPr>
          <p:cNvPr id="19" name="Google Shape;19;p4"/>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a:noFill/>
          <a:ln>
            <a:noFill/>
          </a:ln>
        </p:spPr>
        <p:txBody>
          <a:bodyPr spcFirstLastPara="1" wrap="square" lIns="91425" tIns="91425" rIns="91425" bIns="91425" anchor="t" anchorCtr="0">
            <a:noAutofit/>
          </a:bodyPr>
          <a:lstStyle>
            <a:lvl1pPr marL="457200" lvl="0" indent="-317500" algn="l">
              <a:lnSpc>
                <a:spcPct val="115000"/>
              </a:lnSpc>
              <a:spcBef>
                <a:spcPts val="0"/>
              </a:spcBef>
              <a:spcAft>
                <a:spcPts val="0"/>
              </a:spcAft>
              <a:buSzPts val="1400"/>
              <a:buChar char="●"/>
              <a:defRPr sz="1400"/>
            </a:lvl1pPr>
            <a:lvl2pPr marL="914400" lvl="1" indent="-304800" algn="l">
              <a:lnSpc>
                <a:spcPct val="115000"/>
              </a:lnSpc>
              <a:spcBef>
                <a:spcPts val="1600"/>
              </a:spcBef>
              <a:spcAft>
                <a:spcPts val="0"/>
              </a:spcAft>
              <a:buSzPts val="1200"/>
              <a:buChar char="○"/>
              <a:defRPr sz="1200"/>
            </a:lvl2pPr>
            <a:lvl3pPr marL="1371600" lvl="2" indent="-304800" algn="l">
              <a:lnSpc>
                <a:spcPct val="115000"/>
              </a:lnSpc>
              <a:spcBef>
                <a:spcPts val="1600"/>
              </a:spcBef>
              <a:spcAft>
                <a:spcPts val="0"/>
              </a:spcAft>
              <a:buSzPts val="1200"/>
              <a:buChar char="■"/>
              <a:defRPr sz="1200"/>
            </a:lvl3pPr>
            <a:lvl4pPr marL="1828800" lvl="3" indent="-304800" algn="l">
              <a:lnSpc>
                <a:spcPct val="115000"/>
              </a:lnSpc>
              <a:spcBef>
                <a:spcPts val="1600"/>
              </a:spcBef>
              <a:spcAft>
                <a:spcPts val="0"/>
              </a:spcAft>
              <a:buSzPts val="1200"/>
              <a:buChar char="●"/>
              <a:defRPr sz="1200"/>
            </a:lvl4pPr>
            <a:lvl5pPr marL="2286000" lvl="4" indent="-304800" algn="l">
              <a:lnSpc>
                <a:spcPct val="115000"/>
              </a:lnSpc>
              <a:spcBef>
                <a:spcPts val="1600"/>
              </a:spcBef>
              <a:spcAft>
                <a:spcPts val="0"/>
              </a:spcAft>
              <a:buSzPts val="1200"/>
              <a:buChar char="○"/>
              <a:defRPr sz="1200"/>
            </a:lvl5pPr>
            <a:lvl6pPr marL="2743200" lvl="5" indent="-304800" algn="l">
              <a:lnSpc>
                <a:spcPct val="115000"/>
              </a:lnSpc>
              <a:spcBef>
                <a:spcPts val="1600"/>
              </a:spcBef>
              <a:spcAft>
                <a:spcPts val="0"/>
              </a:spcAft>
              <a:buSzPts val="1200"/>
              <a:buChar char="■"/>
              <a:defRPr sz="1200"/>
            </a:lvl6pPr>
            <a:lvl7pPr marL="3200400" lvl="6" indent="-304800" algn="l">
              <a:lnSpc>
                <a:spcPct val="115000"/>
              </a:lnSpc>
              <a:spcBef>
                <a:spcPts val="1600"/>
              </a:spcBef>
              <a:spcAft>
                <a:spcPts val="0"/>
              </a:spcAft>
              <a:buSzPts val="1200"/>
              <a:buChar char="●"/>
              <a:defRPr sz="1200"/>
            </a:lvl7pPr>
            <a:lvl8pPr marL="3657600" lvl="7" indent="-304800" algn="l">
              <a:lnSpc>
                <a:spcPct val="115000"/>
              </a:lnSpc>
              <a:spcBef>
                <a:spcPts val="1600"/>
              </a:spcBef>
              <a:spcAft>
                <a:spcPts val="0"/>
              </a:spcAft>
              <a:buSzPts val="1200"/>
              <a:buChar char="○"/>
              <a:defRPr sz="1200"/>
            </a:lvl8pPr>
            <a:lvl9pPr marL="4114800" lvl="8" indent="-304800" algn="l">
              <a:lnSpc>
                <a:spcPct val="115000"/>
              </a:lnSpc>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a:noFill/>
          <a:ln>
            <a:noFill/>
          </a:ln>
        </p:spPr>
        <p:txBody>
          <a:bodyPr spcFirstLastPara="1" wrap="square" lIns="91425" tIns="91425" rIns="91425" bIns="91425" anchor="t" anchorCtr="0">
            <a:noAutofit/>
          </a:bodyPr>
          <a:lstStyle>
            <a:lvl1pPr marL="457200" lvl="0" indent="-317500" algn="l">
              <a:lnSpc>
                <a:spcPct val="115000"/>
              </a:lnSpc>
              <a:spcBef>
                <a:spcPts val="0"/>
              </a:spcBef>
              <a:spcAft>
                <a:spcPts val="0"/>
              </a:spcAft>
              <a:buSzPts val="1400"/>
              <a:buChar char="●"/>
              <a:defRPr sz="1400"/>
            </a:lvl1pPr>
            <a:lvl2pPr marL="914400" lvl="1" indent="-304800" algn="l">
              <a:lnSpc>
                <a:spcPct val="115000"/>
              </a:lnSpc>
              <a:spcBef>
                <a:spcPts val="1600"/>
              </a:spcBef>
              <a:spcAft>
                <a:spcPts val="0"/>
              </a:spcAft>
              <a:buSzPts val="1200"/>
              <a:buChar char="○"/>
              <a:defRPr sz="1200"/>
            </a:lvl2pPr>
            <a:lvl3pPr marL="1371600" lvl="2" indent="-304800" algn="l">
              <a:lnSpc>
                <a:spcPct val="115000"/>
              </a:lnSpc>
              <a:spcBef>
                <a:spcPts val="1600"/>
              </a:spcBef>
              <a:spcAft>
                <a:spcPts val="0"/>
              </a:spcAft>
              <a:buSzPts val="1200"/>
              <a:buChar char="■"/>
              <a:defRPr sz="1200"/>
            </a:lvl3pPr>
            <a:lvl4pPr marL="1828800" lvl="3" indent="-304800" algn="l">
              <a:lnSpc>
                <a:spcPct val="115000"/>
              </a:lnSpc>
              <a:spcBef>
                <a:spcPts val="1600"/>
              </a:spcBef>
              <a:spcAft>
                <a:spcPts val="0"/>
              </a:spcAft>
              <a:buSzPts val="1200"/>
              <a:buChar char="●"/>
              <a:defRPr sz="1200"/>
            </a:lvl4pPr>
            <a:lvl5pPr marL="2286000" lvl="4" indent="-304800" algn="l">
              <a:lnSpc>
                <a:spcPct val="115000"/>
              </a:lnSpc>
              <a:spcBef>
                <a:spcPts val="1600"/>
              </a:spcBef>
              <a:spcAft>
                <a:spcPts val="0"/>
              </a:spcAft>
              <a:buSzPts val="1200"/>
              <a:buChar char="○"/>
              <a:defRPr sz="1200"/>
            </a:lvl5pPr>
            <a:lvl6pPr marL="2743200" lvl="5" indent="-304800" algn="l">
              <a:lnSpc>
                <a:spcPct val="115000"/>
              </a:lnSpc>
              <a:spcBef>
                <a:spcPts val="1600"/>
              </a:spcBef>
              <a:spcAft>
                <a:spcPts val="0"/>
              </a:spcAft>
              <a:buSzPts val="1200"/>
              <a:buChar char="■"/>
              <a:defRPr sz="1200"/>
            </a:lvl6pPr>
            <a:lvl7pPr marL="3200400" lvl="6" indent="-304800" algn="l">
              <a:lnSpc>
                <a:spcPct val="115000"/>
              </a:lnSpc>
              <a:spcBef>
                <a:spcPts val="1600"/>
              </a:spcBef>
              <a:spcAft>
                <a:spcPts val="0"/>
              </a:spcAft>
              <a:buSzPts val="1200"/>
              <a:buChar char="●"/>
              <a:defRPr sz="1200"/>
            </a:lvl7pPr>
            <a:lvl8pPr marL="3657600" lvl="7" indent="-304800" algn="l">
              <a:lnSpc>
                <a:spcPct val="115000"/>
              </a:lnSpc>
              <a:spcBef>
                <a:spcPts val="1600"/>
              </a:spcBef>
              <a:spcAft>
                <a:spcPts val="0"/>
              </a:spcAft>
              <a:buSzPts val="1200"/>
              <a:buChar char="○"/>
              <a:defRPr sz="1200"/>
            </a:lvl8pPr>
            <a:lvl9pPr marL="4114800" lvl="8" indent="-304800" algn="l">
              <a:lnSpc>
                <a:spcPct val="115000"/>
              </a:lnSpc>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SzPts val="2400"/>
              <a:buNone/>
              <a:defRPr sz="2400"/>
            </a:lvl1pPr>
            <a:lvl2pPr lvl="1" algn="l">
              <a:lnSpc>
                <a:spcPct val="100000"/>
              </a:lnSpc>
              <a:spcBef>
                <a:spcPts val="0"/>
              </a:spcBef>
              <a:spcAft>
                <a:spcPts val="0"/>
              </a:spcAft>
              <a:buSzPts val="2400"/>
              <a:buNone/>
              <a:defRPr sz="2400"/>
            </a:lvl2pPr>
            <a:lvl3pPr lvl="2" algn="l">
              <a:lnSpc>
                <a:spcPct val="100000"/>
              </a:lnSpc>
              <a:spcBef>
                <a:spcPts val="0"/>
              </a:spcBef>
              <a:spcAft>
                <a:spcPts val="0"/>
              </a:spcAft>
              <a:buSzPts val="2400"/>
              <a:buNone/>
              <a:defRPr sz="2400"/>
            </a:lvl3pPr>
            <a:lvl4pPr lvl="3" algn="l">
              <a:lnSpc>
                <a:spcPct val="100000"/>
              </a:lnSpc>
              <a:spcBef>
                <a:spcPts val="0"/>
              </a:spcBef>
              <a:spcAft>
                <a:spcPts val="0"/>
              </a:spcAft>
              <a:buSzPts val="2400"/>
              <a:buNone/>
              <a:defRPr sz="2400"/>
            </a:lvl4pPr>
            <a:lvl5pPr lvl="4" algn="l">
              <a:lnSpc>
                <a:spcPct val="100000"/>
              </a:lnSpc>
              <a:spcBef>
                <a:spcPts val="0"/>
              </a:spcBef>
              <a:spcAft>
                <a:spcPts val="0"/>
              </a:spcAft>
              <a:buSzPts val="2400"/>
              <a:buNone/>
              <a:defRPr sz="2400"/>
            </a:lvl5pPr>
            <a:lvl6pPr lvl="5" algn="l">
              <a:lnSpc>
                <a:spcPct val="100000"/>
              </a:lnSpc>
              <a:spcBef>
                <a:spcPts val="0"/>
              </a:spcBef>
              <a:spcAft>
                <a:spcPts val="0"/>
              </a:spcAft>
              <a:buSzPts val="2400"/>
              <a:buNone/>
              <a:defRPr sz="2400"/>
            </a:lvl6pPr>
            <a:lvl7pPr lvl="6" algn="l">
              <a:lnSpc>
                <a:spcPct val="100000"/>
              </a:lnSpc>
              <a:spcBef>
                <a:spcPts val="0"/>
              </a:spcBef>
              <a:spcAft>
                <a:spcPts val="0"/>
              </a:spcAft>
              <a:buSzPts val="2400"/>
              <a:buNone/>
              <a:defRPr sz="2400"/>
            </a:lvl7pPr>
            <a:lvl8pPr lvl="7" algn="l">
              <a:lnSpc>
                <a:spcPct val="100000"/>
              </a:lnSpc>
              <a:spcBef>
                <a:spcPts val="0"/>
              </a:spcBef>
              <a:spcAft>
                <a:spcPts val="0"/>
              </a:spcAft>
              <a:buSzPts val="2400"/>
              <a:buNone/>
              <a:defRPr sz="2400"/>
            </a:lvl8pPr>
            <a:lvl9pPr lvl="8" algn="l">
              <a:lnSpc>
                <a:spcPct val="100000"/>
              </a:lnSpc>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a:noFill/>
          <a:ln>
            <a:noFill/>
          </a:ln>
        </p:spPr>
        <p:txBody>
          <a:bodyPr spcFirstLastPara="1" wrap="square" lIns="91425" tIns="91425" rIns="91425" bIns="91425" anchor="t" anchorCtr="0">
            <a:noAutofit/>
          </a:bodyPr>
          <a:lstStyle>
            <a:lvl1pPr marL="457200" lvl="0" indent="-304800" algn="l">
              <a:lnSpc>
                <a:spcPct val="115000"/>
              </a:lnSpc>
              <a:spcBef>
                <a:spcPts val="0"/>
              </a:spcBef>
              <a:spcAft>
                <a:spcPts val="0"/>
              </a:spcAft>
              <a:buSzPts val="1200"/>
              <a:buChar char="●"/>
              <a:defRPr sz="1200"/>
            </a:lvl1pPr>
            <a:lvl2pPr marL="914400" lvl="1" indent="-304800" algn="l">
              <a:lnSpc>
                <a:spcPct val="115000"/>
              </a:lnSpc>
              <a:spcBef>
                <a:spcPts val="1600"/>
              </a:spcBef>
              <a:spcAft>
                <a:spcPts val="0"/>
              </a:spcAft>
              <a:buSzPts val="1200"/>
              <a:buChar char="○"/>
              <a:defRPr sz="1200"/>
            </a:lvl2pPr>
            <a:lvl3pPr marL="1371600" lvl="2" indent="-304800" algn="l">
              <a:lnSpc>
                <a:spcPct val="115000"/>
              </a:lnSpc>
              <a:spcBef>
                <a:spcPts val="1600"/>
              </a:spcBef>
              <a:spcAft>
                <a:spcPts val="0"/>
              </a:spcAft>
              <a:buSzPts val="1200"/>
              <a:buChar char="■"/>
              <a:defRPr sz="1200"/>
            </a:lvl3pPr>
            <a:lvl4pPr marL="1828800" lvl="3" indent="-304800" algn="l">
              <a:lnSpc>
                <a:spcPct val="115000"/>
              </a:lnSpc>
              <a:spcBef>
                <a:spcPts val="1600"/>
              </a:spcBef>
              <a:spcAft>
                <a:spcPts val="0"/>
              </a:spcAft>
              <a:buSzPts val="1200"/>
              <a:buChar char="●"/>
              <a:defRPr sz="1200"/>
            </a:lvl4pPr>
            <a:lvl5pPr marL="2286000" lvl="4" indent="-304800" algn="l">
              <a:lnSpc>
                <a:spcPct val="115000"/>
              </a:lnSpc>
              <a:spcBef>
                <a:spcPts val="1600"/>
              </a:spcBef>
              <a:spcAft>
                <a:spcPts val="0"/>
              </a:spcAft>
              <a:buSzPts val="1200"/>
              <a:buChar char="○"/>
              <a:defRPr sz="1200"/>
            </a:lvl5pPr>
            <a:lvl6pPr marL="2743200" lvl="5" indent="-304800" algn="l">
              <a:lnSpc>
                <a:spcPct val="115000"/>
              </a:lnSpc>
              <a:spcBef>
                <a:spcPts val="1600"/>
              </a:spcBef>
              <a:spcAft>
                <a:spcPts val="0"/>
              </a:spcAft>
              <a:buSzPts val="1200"/>
              <a:buChar char="■"/>
              <a:defRPr sz="1200"/>
            </a:lvl6pPr>
            <a:lvl7pPr marL="3200400" lvl="6" indent="-304800" algn="l">
              <a:lnSpc>
                <a:spcPct val="115000"/>
              </a:lnSpc>
              <a:spcBef>
                <a:spcPts val="1600"/>
              </a:spcBef>
              <a:spcAft>
                <a:spcPts val="0"/>
              </a:spcAft>
              <a:buSzPts val="1200"/>
              <a:buChar char="●"/>
              <a:defRPr sz="1200"/>
            </a:lvl7pPr>
            <a:lvl8pPr marL="3657600" lvl="7" indent="-304800" algn="l">
              <a:lnSpc>
                <a:spcPct val="115000"/>
              </a:lnSpc>
              <a:spcBef>
                <a:spcPts val="1600"/>
              </a:spcBef>
              <a:spcAft>
                <a:spcPts val="0"/>
              </a:spcAft>
              <a:buSzPts val="1200"/>
              <a:buChar char="○"/>
              <a:defRPr sz="1200"/>
            </a:lvl8pPr>
            <a:lvl9pPr marL="4114800" lvl="8" indent="-304800" algn="l">
              <a:lnSpc>
                <a:spcPct val="115000"/>
              </a:lnSpc>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a:noFill/>
          <a:ln>
            <a:noFill/>
          </a:ln>
        </p:spPr>
        <p:txBody>
          <a:bodyPr spcFirstLastPara="1" wrap="square" lIns="91425" tIns="91425" rIns="91425" bIns="91425" anchor="ctr" anchorCtr="0">
            <a:noAutofit/>
          </a:bodyPr>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7" name="Google Shape;37;p9"/>
          <p:cNvSpPr txBox="1">
            <a:spLocks noGrp="1"/>
          </p:cNvSpPr>
          <p:nvPr>
            <p:ph type="title"/>
          </p:nvPr>
        </p:nvSpPr>
        <p:spPr>
          <a:xfrm>
            <a:off x="265500" y="1233175"/>
            <a:ext cx="4045200" cy="14823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SzPts val="4200"/>
              <a:buNone/>
              <a:defRPr sz="4200"/>
            </a:lvl1pPr>
            <a:lvl2pPr lvl="1" algn="ctr">
              <a:lnSpc>
                <a:spcPct val="100000"/>
              </a:lnSpc>
              <a:spcBef>
                <a:spcPts val="0"/>
              </a:spcBef>
              <a:spcAft>
                <a:spcPts val="0"/>
              </a:spcAft>
              <a:buSzPts val="4200"/>
              <a:buNone/>
              <a:defRPr sz="4200"/>
            </a:lvl2pPr>
            <a:lvl3pPr lvl="2" algn="ctr">
              <a:lnSpc>
                <a:spcPct val="100000"/>
              </a:lnSpc>
              <a:spcBef>
                <a:spcPts val="0"/>
              </a:spcBef>
              <a:spcAft>
                <a:spcPts val="0"/>
              </a:spcAft>
              <a:buSzPts val="4200"/>
              <a:buNone/>
              <a:defRPr sz="4200"/>
            </a:lvl3pPr>
            <a:lvl4pPr lvl="3" algn="ctr">
              <a:lnSpc>
                <a:spcPct val="100000"/>
              </a:lnSpc>
              <a:spcBef>
                <a:spcPts val="0"/>
              </a:spcBef>
              <a:spcAft>
                <a:spcPts val="0"/>
              </a:spcAft>
              <a:buSzPts val="4200"/>
              <a:buNone/>
              <a:defRPr sz="4200"/>
            </a:lvl4pPr>
            <a:lvl5pPr lvl="4" algn="ctr">
              <a:lnSpc>
                <a:spcPct val="100000"/>
              </a:lnSpc>
              <a:spcBef>
                <a:spcPts val="0"/>
              </a:spcBef>
              <a:spcAft>
                <a:spcPts val="0"/>
              </a:spcAft>
              <a:buSzPts val="4200"/>
              <a:buNone/>
              <a:defRPr sz="4200"/>
            </a:lvl5pPr>
            <a:lvl6pPr lvl="5" algn="ctr">
              <a:lnSpc>
                <a:spcPct val="100000"/>
              </a:lnSpc>
              <a:spcBef>
                <a:spcPts val="0"/>
              </a:spcBef>
              <a:spcAft>
                <a:spcPts val="0"/>
              </a:spcAft>
              <a:buSzPts val="4200"/>
              <a:buNone/>
              <a:defRPr sz="4200"/>
            </a:lvl6pPr>
            <a:lvl7pPr lvl="6" algn="ctr">
              <a:lnSpc>
                <a:spcPct val="100000"/>
              </a:lnSpc>
              <a:spcBef>
                <a:spcPts val="0"/>
              </a:spcBef>
              <a:spcAft>
                <a:spcPts val="0"/>
              </a:spcAft>
              <a:buSzPts val="4200"/>
              <a:buNone/>
              <a:defRPr sz="4200"/>
            </a:lvl7pPr>
            <a:lvl8pPr lvl="7" algn="ctr">
              <a:lnSpc>
                <a:spcPct val="100000"/>
              </a:lnSpc>
              <a:spcBef>
                <a:spcPts val="0"/>
              </a:spcBef>
              <a:spcAft>
                <a:spcPts val="0"/>
              </a:spcAft>
              <a:buSzPts val="4200"/>
              <a:buNone/>
              <a:defRPr sz="4200"/>
            </a:lvl8pPr>
            <a:lvl9pPr lvl="8" algn="ctr">
              <a:lnSpc>
                <a:spcPct val="100000"/>
              </a:lnSpc>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a:noFill/>
          <a:ln>
            <a:noFill/>
          </a:ln>
        </p:spPr>
        <p:txBody>
          <a:bodyPr spcFirstLastPara="1" wrap="square" lIns="91425" tIns="91425" rIns="91425" bIns="91425" anchor="ctr" anchorCtr="0">
            <a:noAutofit/>
          </a:bodyPr>
          <a:lstStyle>
            <a:lvl1pPr marL="457200" lvl="0" indent="-342900" algn="l">
              <a:lnSpc>
                <a:spcPct val="115000"/>
              </a:lnSpc>
              <a:spcBef>
                <a:spcPts val="0"/>
              </a:spcBef>
              <a:spcAft>
                <a:spcPts val="0"/>
              </a:spcAft>
              <a:buSzPts val="1800"/>
              <a:buChar char="●"/>
              <a:defRPr/>
            </a:lvl1pPr>
            <a:lvl2pPr marL="914400" lvl="1" indent="-317500" algn="l">
              <a:lnSpc>
                <a:spcPct val="115000"/>
              </a:lnSpc>
              <a:spcBef>
                <a:spcPts val="1600"/>
              </a:spcBef>
              <a:spcAft>
                <a:spcPts val="0"/>
              </a:spcAft>
              <a:buSzPts val="1400"/>
              <a:buChar char="○"/>
              <a:defRPr/>
            </a:lvl2pPr>
            <a:lvl3pPr marL="1371600" lvl="2" indent="-317500" algn="l">
              <a:lnSpc>
                <a:spcPct val="115000"/>
              </a:lnSpc>
              <a:spcBef>
                <a:spcPts val="1600"/>
              </a:spcBef>
              <a:spcAft>
                <a:spcPts val="0"/>
              </a:spcAft>
              <a:buSzPts val="1400"/>
              <a:buChar char="■"/>
              <a:defRPr/>
            </a:lvl3pPr>
            <a:lvl4pPr marL="1828800" lvl="3" indent="-317500" algn="l">
              <a:lnSpc>
                <a:spcPct val="115000"/>
              </a:lnSpc>
              <a:spcBef>
                <a:spcPts val="1600"/>
              </a:spcBef>
              <a:spcAft>
                <a:spcPts val="0"/>
              </a:spcAft>
              <a:buSzPts val="1400"/>
              <a:buChar char="●"/>
              <a:defRPr/>
            </a:lvl4pPr>
            <a:lvl5pPr marL="2286000" lvl="4" indent="-317500" algn="l">
              <a:lnSpc>
                <a:spcPct val="115000"/>
              </a:lnSpc>
              <a:spcBef>
                <a:spcPts val="1600"/>
              </a:spcBef>
              <a:spcAft>
                <a:spcPts val="0"/>
              </a:spcAft>
              <a:buSzPts val="1400"/>
              <a:buChar char="○"/>
              <a:defRPr/>
            </a:lvl5pPr>
            <a:lvl6pPr marL="2743200" lvl="5" indent="-317500" algn="l">
              <a:lnSpc>
                <a:spcPct val="115000"/>
              </a:lnSpc>
              <a:spcBef>
                <a:spcPts val="1600"/>
              </a:spcBef>
              <a:spcAft>
                <a:spcPts val="0"/>
              </a:spcAft>
              <a:buSzPts val="1400"/>
              <a:buChar char="■"/>
              <a:defRPr/>
            </a:lvl6pPr>
            <a:lvl7pPr marL="3200400" lvl="6" indent="-317500" algn="l">
              <a:lnSpc>
                <a:spcPct val="115000"/>
              </a:lnSpc>
              <a:spcBef>
                <a:spcPts val="1600"/>
              </a:spcBef>
              <a:spcAft>
                <a:spcPts val="0"/>
              </a:spcAft>
              <a:buSzPts val="1400"/>
              <a:buChar char="●"/>
              <a:defRPr/>
            </a:lvl7pPr>
            <a:lvl8pPr marL="3657600" lvl="7" indent="-317500" algn="l">
              <a:lnSpc>
                <a:spcPct val="115000"/>
              </a:lnSpc>
              <a:spcBef>
                <a:spcPts val="1600"/>
              </a:spcBef>
              <a:spcAft>
                <a:spcPts val="0"/>
              </a:spcAft>
              <a:buSzPts val="1400"/>
              <a:buChar char="○"/>
              <a:defRPr/>
            </a:lvl8pPr>
            <a:lvl9pPr marL="4114800" lvl="8" indent="-317500" algn="l">
              <a:lnSpc>
                <a:spcPct val="115000"/>
              </a:lnSpc>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a:noFill/>
          <a:ln>
            <a:noFill/>
          </a:ln>
        </p:spPr>
        <p:txBody>
          <a:bodyPr spcFirstLastPara="1" wrap="square" lIns="91425" tIns="91425" rIns="91425" bIns="91425" anchor="ctr" anchorCtr="0">
            <a:noAutofit/>
          </a:bodyPr>
          <a:lstStyle>
            <a:lvl1pPr marL="457200" lvl="0" indent="-228600" algn="l">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marR="0" lvl="0"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marR="0" lvl="0" indent="-342900" algn="l" rtl="0">
              <a:lnSpc>
                <a:spcPct val="115000"/>
              </a:lnSpc>
              <a:spcBef>
                <a:spcPts val="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1pPr>
            <a:lvl2pPr marL="914400" marR="0" lvl="1" indent="-317500" algn="l" rtl="0">
              <a:lnSpc>
                <a:spcPct val="115000"/>
              </a:lnSpc>
              <a:spcBef>
                <a:spcPts val="1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00" marR="0" lvl="2" indent="-317500" algn="l" rtl="0">
              <a:lnSpc>
                <a:spcPct val="115000"/>
              </a:lnSpc>
              <a:spcBef>
                <a:spcPts val="1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00" marR="0" lvl="3" indent="-317500" algn="l" rtl="0">
              <a:lnSpc>
                <a:spcPct val="115000"/>
              </a:lnSpc>
              <a:spcBef>
                <a:spcPts val="1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00" marR="0" lvl="4" indent="-317500" algn="l" rtl="0">
              <a:lnSpc>
                <a:spcPct val="115000"/>
              </a:lnSpc>
              <a:spcBef>
                <a:spcPts val="1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00" marR="0" lvl="5" indent="-317500" algn="l" rtl="0">
              <a:lnSpc>
                <a:spcPct val="115000"/>
              </a:lnSpc>
              <a:spcBef>
                <a:spcPts val="1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00" marR="0" lvl="6" indent="-317500" algn="l" rtl="0">
              <a:lnSpc>
                <a:spcPct val="115000"/>
              </a:lnSpc>
              <a:spcBef>
                <a:spcPts val="1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00" marR="0" lvl="7" indent="-317500" algn="l" rtl="0">
              <a:lnSpc>
                <a:spcPct val="115000"/>
              </a:lnSpc>
              <a:spcBef>
                <a:spcPts val="1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00" marR="0" lvl="8" indent="-317500" algn="l" rtl="0">
              <a:lnSpc>
                <a:spcPct val="115000"/>
              </a:lnSpc>
              <a:spcBef>
                <a:spcPts val="1600"/>
              </a:spcBef>
              <a:spcAft>
                <a:spcPts val="160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jpg"/></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6.xml"/><Relationship Id="rId1" Type="http://schemas.openxmlformats.org/officeDocument/2006/relationships/slideLayout" Target="../slideLayouts/slideLayout1.xml"/><Relationship Id="rId4" Type="http://schemas.openxmlformats.org/officeDocument/2006/relationships/hyperlink" Target="https://www.doe.in.gov/it/data-reporting" TargetMode="External"/></Relationships>
</file>

<file path=ppt/slides/_rels/slide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9.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3.jpg"/></Relationships>
</file>

<file path=ppt/slides/_rels/slide2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0.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4.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hyperlink" Target="https://help.doe.in.gov" TargetMode="External"/><Relationship Id="rId4" Type="http://schemas.openxmlformats.org/officeDocument/2006/relationships/hyperlink" Target="https://www.doe.in.gov/it/data-reporting" TargetMode="External"/></Relationships>
</file>

<file path=ppt/slides/_rels/slide2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hyperlink" Target="https://www.doe.in.gov/accountability/find-school-and-corporation-data-reports"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hyperlink" Target="https://help.doe.in.gov/" TargetMode="External"/></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54"/>
        <p:cNvGrpSpPr/>
        <p:nvPr/>
      </p:nvGrpSpPr>
      <p:grpSpPr>
        <a:xfrm>
          <a:off x="0" y="0"/>
          <a:ext cx="0" cy="0"/>
          <a:chOff x="0" y="0"/>
          <a:chExt cx="0" cy="0"/>
        </a:xfrm>
      </p:grpSpPr>
      <p:sp>
        <p:nvSpPr>
          <p:cNvPr id="55" name="Google Shape;55;p13"/>
          <p:cNvSpPr/>
          <p:nvPr/>
        </p:nvSpPr>
        <p:spPr>
          <a:xfrm>
            <a:off x="0" y="4570350"/>
            <a:ext cx="9144000" cy="245400"/>
          </a:xfrm>
          <a:prstGeom prst="rect">
            <a:avLst/>
          </a:prstGeom>
          <a:solidFill>
            <a:srgbClr val="151E49"/>
          </a:solidFill>
          <a:ln w="9525" cap="flat" cmpd="sng">
            <a:solidFill>
              <a:srgbClr val="151E49"/>
            </a:solidFill>
            <a:prstDash val="solid"/>
            <a:round/>
            <a:headEnd type="none" w="sm" len="sm"/>
            <a:tailEnd type="none" w="sm" len="sm"/>
          </a:ln>
        </p:spPr>
        <p:txBody>
          <a:bodyPr spcFirstLastPara="1" wrap="square" lIns="91425" tIns="91425" rIns="91425" bIns="91425" anchor="ctr" anchorCtr="0">
            <a:noAutofit/>
          </a:bodyPr>
          <a:lstStyle/>
          <a:p>
            <a:pPr marL="0" marR="0" lvl="0" indent="0" algn="r" rtl="0">
              <a:lnSpc>
                <a:spcPct val="100000"/>
              </a:lnSpc>
              <a:spcBef>
                <a:spcPts val="0"/>
              </a:spcBef>
              <a:spcAft>
                <a:spcPts val="0"/>
              </a:spcAft>
              <a:buClr>
                <a:srgbClr val="000000"/>
              </a:buClr>
              <a:buSzPts val="1200"/>
              <a:buFont typeface="Arial"/>
              <a:buNone/>
            </a:pPr>
            <a:r>
              <a:rPr lang="en" sz="1200" b="0" i="1" u="none" strike="noStrike" cap="none">
                <a:solidFill>
                  <a:srgbClr val="FFFFFF"/>
                </a:solidFill>
                <a:latin typeface="Arial"/>
                <a:ea typeface="Arial"/>
                <a:cs typeface="Arial"/>
                <a:sym typeface="Arial"/>
              </a:rPr>
              <a:t>Working Together for Student Success</a:t>
            </a:r>
            <a:endParaRPr sz="1200" b="0" i="1" u="none" strike="noStrike" cap="none">
              <a:solidFill>
                <a:srgbClr val="FFFFFF"/>
              </a:solidFill>
              <a:latin typeface="Arial"/>
              <a:ea typeface="Arial"/>
              <a:cs typeface="Arial"/>
              <a:sym typeface="Arial"/>
            </a:endParaRPr>
          </a:p>
        </p:txBody>
      </p:sp>
      <p:sp>
        <p:nvSpPr>
          <p:cNvPr id="56" name="Google Shape;56;p13"/>
          <p:cNvSpPr/>
          <p:nvPr/>
        </p:nvSpPr>
        <p:spPr>
          <a:xfrm>
            <a:off x="0" y="4824575"/>
            <a:ext cx="9144000" cy="245400"/>
          </a:xfrm>
          <a:prstGeom prst="rect">
            <a:avLst/>
          </a:prstGeom>
          <a:solidFill>
            <a:srgbClr val="FECF00"/>
          </a:solidFill>
          <a:ln w="9525" cap="flat" cmpd="sng">
            <a:solidFill>
              <a:srgbClr val="FECF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7" name="Google Shape;57;p13"/>
          <p:cNvSpPr/>
          <p:nvPr/>
        </p:nvSpPr>
        <p:spPr>
          <a:xfrm>
            <a:off x="0" y="0"/>
            <a:ext cx="2241300" cy="4497900"/>
          </a:xfrm>
          <a:prstGeom prst="rect">
            <a:avLst/>
          </a:prstGeom>
          <a:solidFill>
            <a:srgbClr val="FECF00"/>
          </a:solidFill>
          <a:ln w="38100" cap="flat" cmpd="sng">
            <a:solidFill>
              <a:srgbClr val="151E49"/>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8" name="Google Shape;58;p13"/>
          <p:cNvSpPr/>
          <p:nvPr/>
        </p:nvSpPr>
        <p:spPr>
          <a:xfrm>
            <a:off x="577950" y="926075"/>
            <a:ext cx="7988100" cy="1846800"/>
          </a:xfrm>
          <a:prstGeom prst="rect">
            <a:avLst/>
          </a:prstGeom>
          <a:solidFill>
            <a:srgbClr val="FFFFFF"/>
          </a:solidFill>
          <a:ln w="47625" cap="flat" cmpd="sng">
            <a:solidFill>
              <a:srgbClr val="151E49"/>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9" name="Google Shape;59;p13"/>
          <p:cNvSpPr txBox="1"/>
          <p:nvPr/>
        </p:nvSpPr>
        <p:spPr>
          <a:xfrm>
            <a:off x="0" y="3548200"/>
            <a:ext cx="2241300" cy="9498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1600"/>
              <a:buFont typeface="Arial"/>
              <a:buNone/>
            </a:pPr>
            <a:r>
              <a:rPr lang="en" sz="1600" b="1" i="0" u="none" strike="noStrike" cap="none">
                <a:solidFill>
                  <a:srgbClr val="151E49"/>
                </a:solidFill>
                <a:latin typeface="Viga"/>
                <a:ea typeface="Viga"/>
                <a:cs typeface="Viga"/>
                <a:sym typeface="Viga"/>
              </a:rPr>
              <a:t>Linda Turner</a:t>
            </a:r>
            <a:endParaRPr sz="1600" b="1" i="0" u="none" strike="noStrike" cap="none">
              <a:solidFill>
                <a:srgbClr val="151E49"/>
              </a:solidFill>
              <a:latin typeface="Viga"/>
              <a:ea typeface="Viga"/>
              <a:cs typeface="Viga"/>
              <a:sym typeface="Viga"/>
            </a:endParaRPr>
          </a:p>
          <a:p>
            <a:pPr marL="0" marR="0" lvl="0" indent="0" algn="ctr" rtl="0">
              <a:lnSpc>
                <a:spcPct val="100000"/>
              </a:lnSpc>
              <a:spcBef>
                <a:spcPts val="0"/>
              </a:spcBef>
              <a:spcAft>
                <a:spcPts val="0"/>
              </a:spcAft>
              <a:buClr>
                <a:srgbClr val="000000"/>
              </a:buClr>
              <a:buSzPts val="1600"/>
              <a:buFont typeface="Arial"/>
              <a:buNone/>
            </a:pPr>
            <a:r>
              <a:rPr lang="en" sz="1600" b="0" i="0" u="none" strike="noStrike" cap="none">
                <a:solidFill>
                  <a:srgbClr val="151E49"/>
                </a:solidFill>
                <a:latin typeface="Viga"/>
                <a:ea typeface="Viga"/>
                <a:cs typeface="Viga"/>
                <a:sym typeface="Viga"/>
              </a:rPr>
              <a:t>Senior Support Data Reporting Specialist</a:t>
            </a:r>
            <a:endParaRPr sz="1600" b="0" i="0" u="none" strike="noStrike" cap="none">
              <a:solidFill>
                <a:srgbClr val="151E49"/>
              </a:solidFill>
              <a:latin typeface="Viga"/>
              <a:ea typeface="Viga"/>
              <a:cs typeface="Viga"/>
              <a:sym typeface="Viga"/>
            </a:endParaRPr>
          </a:p>
          <a:p>
            <a:pPr marL="0" marR="0" lvl="0" indent="0" algn="l" rtl="0">
              <a:lnSpc>
                <a:spcPct val="100000"/>
              </a:lnSpc>
              <a:spcBef>
                <a:spcPts val="0"/>
              </a:spcBef>
              <a:spcAft>
                <a:spcPts val="0"/>
              </a:spcAft>
              <a:buClr>
                <a:srgbClr val="000000"/>
              </a:buClr>
              <a:buSzPts val="1600"/>
              <a:buFont typeface="Arial"/>
              <a:buNone/>
            </a:pPr>
            <a:endParaRPr sz="1600" b="1" i="0" u="none" strike="noStrike" cap="none">
              <a:solidFill>
                <a:srgbClr val="151E49"/>
              </a:solidFill>
              <a:latin typeface="Viga"/>
              <a:ea typeface="Viga"/>
              <a:cs typeface="Viga"/>
              <a:sym typeface="Viga"/>
            </a:endParaRPr>
          </a:p>
          <a:p>
            <a:pPr marL="0" marR="0" lvl="0" indent="0" algn="ctr" rtl="0">
              <a:lnSpc>
                <a:spcPct val="100000"/>
              </a:lnSpc>
              <a:spcBef>
                <a:spcPts val="0"/>
              </a:spcBef>
              <a:spcAft>
                <a:spcPts val="0"/>
              </a:spcAft>
              <a:buClr>
                <a:srgbClr val="000000"/>
              </a:buClr>
              <a:buSzPts val="1600"/>
              <a:buFont typeface="Arial"/>
              <a:buNone/>
            </a:pPr>
            <a:endParaRPr sz="1600" b="0" i="0" u="none" strike="noStrike" cap="none">
              <a:solidFill>
                <a:srgbClr val="151E49"/>
              </a:solidFill>
              <a:latin typeface="Viga"/>
              <a:ea typeface="Viga"/>
              <a:cs typeface="Viga"/>
              <a:sym typeface="Viga"/>
            </a:endParaRPr>
          </a:p>
        </p:txBody>
      </p:sp>
      <p:sp>
        <p:nvSpPr>
          <p:cNvPr id="60" name="Google Shape;60;p13"/>
          <p:cNvSpPr txBox="1"/>
          <p:nvPr/>
        </p:nvSpPr>
        <p:spPr>
          <a:xfrm>
            <a:off x="387150" y="4796625"/>
            <a:ext cx="1467000" cy="185100"/>
          </a:xfrm>
          <a:prstGeom prst="rect">
            <a:avLst/>
          </a:prstGeom>
          <a:noFill/>
          <a:ln>
            <a:noFill/>
          </a:ln>
        </p:spPr>
        <p:txBody>
          <a:bodyPr spcFirstLastPara="1" wrap="square" lIns="45700" tIns="45700" rIns="45700" bIns="45700" anchor="t" anchorCtr="0">
            <a:noAutofit/>
          </a:bodyPr>
          <a:lstStyle/>
          <a:p>
            <a:pPr marL="0" marR="0" lvl="0" indent="0" algn="l" rtl="0">
              <a:lnSpc>
                <a:spcPct val="100000"/>
              </a:lnSpc>
              <a:spcBef>
                <a:spcPts val="0"/>
              </a:spcBef>
              <a:spcAft>
                <a:spcPts val="0"/>
              </a:spcAft>
              <a:buClr>
                <a:srgbClr val="FFFFFF"/>
              </a:buClr>
              <a:buSzPts val="1800"/>
              <a:buFont typeface="Arial"/>
              <a:buNone/>
            </a:pPr>
            <a:r>
              <a:rPr lang="en" sz="1800" b="1" i="0" u="none" strike="noStrike" cap="none">
                <a:solidFill>
                  <a:srgbClr val="FFFFFF"/>
                </a:solidFill>
                <a:latin typeface="Viga"/>
                <a:ea typeface="Viga"/>
                <a:cs typeface="Viga"/>
                <a:sym typeface="Viga"/>
              </a:rPr>
              <a:t>@EducateIN</a:t>
            </a:r>
            <a:endParaRPr sz="1800" b="0" i="0" u="none" strike="noStrike" cap="none">
              <a:solidFill>
                <a:srgbClr val="000000"/>
              </a:solidFill>
              <a:latin typeface="Viga"/>
              <a:ea typeface="Viga"/>
              <a:cs typeface="Viga"/>
              <a:sym typeface="Viga"/>
            </a:endParaRPr>
          </a:p>
        </p:txBody>
      </p:sp>
      <p:sp>
        <p:nvSpPr>
          <p:cNvPr id="61" name="Google Shape;61;p13"/>
          <p:cNvSpPr txBox="1"/>
          <p:nvPr/>
        </p:nvSpPr>
        <p:spPr>
          <a:xfrm>
            <a:off x="854875" y="1063550"/>
            <a:ext cx="7524600" cy="16227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5100"/>
              <a:buFont typeface="Arial"/>
              <a:buNone/>
            </a:pPr>
            <a:r>
              <a:rPr lang="en" sz="5100" b="0" i="0" u="none" strike="noStrike" cap="none">
                <a:solidFill>
                  <a:srgbClr val="141B4D"/>
                </a:solidFill>
                <a:latin typeface="Viga"/>
                <a:ea typeface="Viga"/>
                <a:cs typeface="Viga"/>
                <a:sym typeface="Viga"/>
              </a:rPr>
              <a:t>Membership (DOE-ME) 2021 Training Video</a:t>
            </a:r>
            <a:endParaRPr sz="5100" b="0" i="0" u="none" strike="noStrike" cap="none">
              <a:solidFill>
                <a:srgbClr val="141B4D"/>
              </a:solidFill>
              <a:latin typeface="Viga"/>
              <a:ea typeface="Viga"/>
              <a:cs typeface="Viga"/>
              <a:sym typeface="Viga"/>
            </a:endParaRPr>
          </a:p>
        </p:txBody>
      </p:sp>
      <p:pic>
        <p:nvPicPr>
          <p:cNvPr id="62" name="Google Shape;62;p13"/>
          <p:cNvPicPr preferRelativeResize="0"/>
          <p:nvPr/>
        </p:nvPicPr>
        <p:blipFill rotWithShape="1">
          <a:blip r:embed="rId3">
            <a:alphaModFix/>
          </a:blip>
          <a:srcRect/>
          <a:stretch/>
        </p:blipFill>
        <p:spPr>
          <a:xfrm>
            <a:off x="72462" y="4796613"/>
            <a:ext cx="330016" cy="317525"/>
          </a:xfrm>
          <a:prstGeom prst="rect">
            <a:avLst/>
          </a:prstGeom>
          <a:noFill/>
          <a:ln>
            <a:noFill/>
          </a:ln>
        </p:spPr>
      </p:pic>
      <p:pic>
        <p:nvPicPr>
          <p:cNvPr id="63" name="Google Shape;63;p13"/>
          <p:cNvPicPr preferRelativeResize="0"/>
          <p:nvPr/>
        </p:nvPicPr>
        <p:blipFill rotWithShape="1">
          <a:blip r:embed="rId4">
            <a:alphaModFix/>
          </a:blip>
          <a:srcRect l="24637" r="26910" b="25793"/>
          <a:stretch/>
        </p:blipFill>
        <p:spPr>
          <a:xfrm>
            <a:off x="6847175" y="3946175"/>
            <a:ext cx="1959950" cy="595275"/>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70"/>
        <p:cNvGrpSpPr/>
        <p:nvPr/>
      </p:nvGrpSpPr>
      <p:grpSpPr>
        <a:xfrm>
          <a:off x="0" y="0"/>
          <a:ext cx="0" cy="0"/>
          <a:chOff x="0" y="0"/>
          <a:chExt cx="0" cy="0"/>
        </a:xfrm>
      </p:grpSpPr>
      <p:sp>
        <p:nvSpPr>
          <p:cNvPr id="171" name="Google Shape;171;p22"/>
          <p:cNvSpPr/>
          <p:nvPr/>
        </p:nvSpPr>
        <p:spPr>
          <a:xfrm>
            <a:off x="0" y="1725"/>
            <a:ext cx="9144000" cy="938700"/>
          </a:xfrm>
          <a:prstGeom prst="rect">
            <a:avLst/>
          </a:prstGeom>
          <a:solidFill>
            <a:srgbClr val="151E49"/>
          </a:solidFill>
          <a:ln w="19050" cap="flat" cmpd="sng">
            <a:solidFill>
              <a:srgbClr val="151E49"/>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72" name="Google Shape;172;p22"/>
          <p:cNvSpPr/>
          <p:nvPr/>
        </p:nvSpPr>
        <p:spPr>
          <a:xfrm>
            <a:off x="0" y="4570350"/>
            <a:ext cx="9144000" cy="245400"/>
          </a:xfrm>
          <a:prstGeom prst="rect">
            <a:avLst/>
          </a:prstGeom>
          <a:solidFill>
            <a:srgbClr val="151E49"/>
          </a:solidFill>
          <a:ln w="9525" cap="flat" cmpd="sng">
            <a:solidFill>
              <a:srgbClr val="151E49"/>
            </a:solidFill>
            <a:prstDash val="solid"/>
            <a:round/>
            <a:headEnd type="none" w="sm" len="sm"/>
            <a:tailEnd type="none" w="sm" len="sm"/>
          </a:ln>
        </p:spPr>
        <p:txBody>
          <a:bodyPr spcFirstLastPara="1" wrap="square" lIns="91425" tIns="91425" rIns="91425" bIns="91425" anchor="ctr" anchorCtr="0">
            <a:noAutofit/>
          </a:bodyPr>
          <a:lstStyle/>
          <a:p>
            <a:pPr marL="0" marR="0" lvl="0" indent="0" algn="r" rtl="0">
              <a:lnSpc>
                <a:spcPct val="100000"/>
              </a:lnSpc>
              <a:spcBef>
                <a:spcPts val="0"/>
              </a:spcBef>
              <a:spcAft>
                <a:spcPts val="0"/>
              </a:spcAft>
              <a:buClr>
                <a:srgbClr val="000000"/>
              </a:buClr>
              <a:buSzPts val="1200"/>
              <a:buFont typeface="Arial"/>
              <a:buNone/>
            </a:pPr>
            <a:endParaRPr sz="1200" b="0" i="1" u="none" strike="noStrike" cap="none">
              <a:solidFill>
                <a:srgbClr val="FFFFFF"/>
              </a:solidFill>
              <a:latin typeface="Arial"/>
              <a:ea typeface="Arial"/>
              <a:cs typeface="Arial"/>
              <a:sym typeface="Arial"/>
            </a:endParaRPr>
          </a:p>
        </p:txBody>
      </p:sp>
      <p:sp>
        <p:nvSpPr>
          <p:cNvPr id="173" name="Google Shape;173;p22"/>
          <p:cNvSpPr/>
          <p:nvPr/>
        </p:nvSpPr>
        <p:spPr>
          <a:xfrm>
            <a:off x="0" y="4824575"/>
            <a:ext cx="9144000" cy="245400"/>
          </a:xfrm>
          <a:prstGeom prst="rect">
            <a:avLst/>
          </a:prstGeom>
          <a:solidFill>
            <a:srgbClr val="FECF00"/>
          </a:solidFill>
          <a:ln w="9525" cap="flat" cmpd="sng">
            <a:solidFill>
              <a:srgbClr val="FECF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74" name="Google Shape;174;p22"/>
          <p:cNvSpPr txBox="1"/>
          <p:nvPr/>
        </p:nvSpPr>
        <p:spPr>
          <a:xfrm>
            <a:off x="402475" y="4796625"/>
            <a:ext cx="1467000" cy="245400"/>
          </a:xfrm>
          <a:prstGeom prst="rect">
            <a:avLst/>
          </a:prstGeom>
          <a:noFill/>
          <a:ln>
            <a:noFill/>
          </a:ln>
        </p:spPr>
        <p:txBody>
          <a:bodyPr spcFirstLastPara="1" wrap="square" lIns="45700" tIns="45700" rIns="45700" bIns="45700" anchor="t" anchorCtr="0">
            <a:noAutofit/>
          </a:bodyPr>
          <a:lstStyle/>
          <a:p>
            <a:pPr marL="0" marR="0" lvl="0" indent="0" algn="l" rtl="0">
              <a:lnSpc>
                <a:spcPct val="100000"/>
              </a:lnSpc>
              <a:spcBef>
                <a:spcPts val="0"/>
              </a:spcBef>
              <a:spcAft>
                <a:spcPts val="0"/>
              </a:spcAft>
              <a:buClr>
                <a:srgbClr val="FFFFFF"/>
              </a:buClr>
              <a:buSzPts val="1400"/>
              <a:buFont typeface="Arial"/>
              <a:buNone/>
            </a:pPr>
            <a:r>
              <a:rPr lang="en" sz="1400" b="1" i="0" u="none" strike="noStrike" cap="none">
                <a:solidFill>
                  <a:srgbClr val="FFFFFF"/>
                </a:solidFill>
                <a:latin typeface="Arial"/>
                <a:ea typeface="Arial"/>
                <a:cs typeface="Arial"/>
                <a:sym typeface="Arial"/>
              </a:rPr>
              <a:t>@EducateIN</a:t>
            </a:r>
            <a:endParaRPr sz="1400" b="0" i="0" u="none" strike="noStrike" cap="none">
              <a:solidFill>
                <a:srgbClr val="000000"/>
              </a:solidFill>
              <a:latin typeface="Arial"/>
              <a:ea typeface="Arial"/>
              <a:cs typeface="Arial"/>
              <a:sym typeface="Arial"/>
            </a:endParaRPr>
          </a:p>
        </p:txBody>
      </p:sp>
      <p:pic>
        <p:nvPicPr>
          <p:cNvPr id="175" name="Google Shape;175;p22"/>
          <p:cNvPicPr preferRelativeResize="0"/>
          <p:nvPr/>
        </p:nvPicPr>
        <p:blipFill rotWithShape="1">
          <a:blip r:embed="rId3">
            <a:alphaModFix/>
          </a:blip>
          <a:srcRect/>
          <a:stretch/>
        </p:blipFill>
        <p:spPr>
          <a:xfrm>
            <a:off x="72462" y="4796613"/>
            <a:ext cx="330016" cy="317525"/>
          </a:xfrm>
          <a:prstGeom prst="rect">
            <a:avLst/>
          </a:prstGeom>
          <a:noFill/>
          <a:ln>
            <a:noFill/>
          </a:ln>
        </p:spPr>
      </p:pic>
      <p:sp>
        <p:nvSpPr>
          <p:cNvPr id="176" name="Google Shape;176;p22"/>
          <p:cNvSpPr/>
          <p:nvPr/>
        </p:nvSpPr>
        <p:spPr>
          <a:xfrm rot="31">
            <a:off x="1377444" y="78091"/>
            <a:ext cx="6389112" cy="939858"/>
          </a:xfrm>
          <a:prstGeom prst="rect">
            <a:avLst/>
          </a:prstGeom>
        </p:spPr>
        <p:txBody>
          <a:bodyPr>
            <a:prstTxWarp prst="textPlain">
              <a:avLst/>
            </a:prstTxWarp>
          </a:bodyPr>
          <a:lstStyle/>
          <a:p>
            <a:pPr lvl="0" algn="ctr"/>
            <a:r>
              <a:rPr b="0" i="0">
                <a:ln w="9525" cap="flat" cmpd="sng">
                  <a:solidFill>
                    <a:srgbClr val="FECF00"/>
                  </a:solidFill>
                  <a:prstDash val="solid"/>
                  <a:round/>
                  <a:headEnd type="none" w="sm" len="sm"/>
                  <a:tailEnd type="none" w="sm" len="sm"/>
                </a:ln>
                <a:solidFill>
                  <a:srgbClr val="FFFFFF"/>
                </a:solidFill>
                <a:latin typeface="Viga"/>
              </a:rPr>
              <a:t>ADM 4 - State Obligations</a:t>
            </a:r>
          </a:p>
        </p:txBody>
      </p:sp>
      <p:sp>
        <p:nvSpPr>
          <p:cNvPr id="177" name="Google Shape;177;p22"/>
          <p:cNvSpPr txBox="1"/>
          <p:nvPr/>
        </p:nvSpPr>
        <p:spPr>
          <a:xfrm>
            <a:off x="225125" y="1081875"/>
            <a:ext cx="8655000" cy="32733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800"/>
              <a:buFont typeface="Arial"/>
              <a:buNone/>
            </a:pPr>
            <a:r>
              <a:rPr lang="en" sz="1800" b="1" i="0" u="sng" strike="noStrike" cap="none">
                <a:solidFill>
                  <a:srgbClr val="000000"/>
                </a:solidFill>
                <a:latin typeface="Arial"/>
                <a:ea typeface="Arial"/>
                <a:cs typeface="Arial"/>
                <a:sym typeface="Arial"/>
              </a:rPr>
              <a:t>CRITERIA:</a:t>
            </a:r>
            <a:endParaRPr sz="1800" b="1" i="0" u="sng"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chemeClr val="dk1"/>
              </a:buClr>
              <a:buSzPts val="1100"/>
              <a:buFont typeface="Arial"/>
              <a:buNone/>
            </a:pPr>
            <a:endParaRPr sz="1800" b="1" i="0" u="sng"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800"/>
              <a:buFont typeface="Arial"/>
              <a:buNone/>
            </a:pPr>
            <a:r>
              <a:rPr lang="en" sz="1800" b="1" i="0" u="none" strike="noStrike" cap="none">
                <a:solidFill>
                  <a:srgbClr val="000000"/>
                </a:solidFill>
                <a:latin typeface="Arial"/>
                <a:ea typeface="Arial"/>
                <a:cs typeface="Arial"/>
                <a:sym typeface="Arial"/>
              </a:rPr>
              <a:t>Students enrolled and attending a school corporation for one of the following:</a:t>
            </a:r>
            <a:endParaRPr sz="1800" b="1" i="0" u="none" strike="noStrike" cap="none">
              <a:solidFill>
                <a:srgbClr val="000000"/>
              </a:solidFill>
              <a:latin typeface="Arial"/>
              <a:ea typeface="Arial"/>
              <a:cs typeface="Arial"/>
              <a:sym typeface="Arial"/>
            </a:endParaRPr>
          </a:p>
          <a:p>
            <a:pPr marL="457200" marR="0" lvl="0" indent="-368300" algn="l" rtl="0">
              <a:lnSpc>
                <a:spcPct val="100000"/>
              </a:lnSpc>
              <a:spcBef>
                <a:spcPts val="0"/>
              </a:spcBef>
              <a:spcAft>
                <a:spcPts val="0"/>
              </a:spcAft>
              <a:buClr>
                <a:srgbClr val="000000"/>
              </a:buClr>
              <a:buSzPts val="2200"/>
              <a:buFont typeface="Oswald"/>
              <a:buChar char="●"/>
            </a:pPr>
            <a:r>
              <a:rPr lang="en" sz="1800" b="1" i="0" u="none" strike="noStrike" cap="none">
                <a:solidFill>
                  <a:srgbClr val="000000"/>
                </a:solidFill>
                <a:latin typeface="Arial"/>
                <a:ea typeface="Arial"/>
                <a:cs typeface="Arial"/>
                <a:sym typeface="Arial"/>
              </a:rPr>
              <a:t>Student is placed in an institution OPERATED by division of disability, aging rehabilitative services or the division of mental health and addiction;</a:t>
            </a:r>
            <a:endParaRPr sz="1800" b="1" i="0" u="none" strike="noStrike" cap="none">
              <a:solidFill>
                <a:srgbClr val="000000"/>
              </a:solidFill>
              <a:latin typeface="Arial"/>
              <a:ea typeface="Arial"/>
              <a:cs typeface="Arial"/>
              <a:sym typeface="Arial"/>
            </a:endParaRPr>
          </a:p>
          <a:p>
            <a:pPr marL="457200" marR="0" lvl="0" indent="-368300" algn="l" rtl="0">
              <a:lnSpc>
                <a:spcPct val="100000"/>
              </a:lnSpc>
              <a:spcBef>
                <a:spcPts val="0"/>
              </a:spcBef>
              <a:spcAft>
                <a:spcPts val="0"/>
              </a:spcAft>
              <a:buClr>
                <a:srgbClr val="000000"/>
              </a:buClr>
              <a:buSzPts val="2200"/>
              <a:buFont typeface="Oswald"/>
              <a:buChar char="●"/>
            </a:pPr>
            <a:r>
              <a:rPr lang="en" sz="1800" b="1" i="0" u="none" strike="noStrike" cap="none">
                <a:solidFill>
                  <a:srgbClr val="000000"/>
                </a:solidFill>
                <a:latin typeface="Arial"/>
                <a:ea typeface="Arial"/>
                <a:cs typeface="Arial"/>
                <a:sym typeface="Arial"/>
              </a:rPr>
              <a:t>Student is PLACED in an institution, public or private facility, a group home or alternative family setting BY the division of disability, aging and rehabilitative services or the division of mental health and addiction; or</a:t>
            </a:r>
            <a:endParaRPr sz="1800" b="1" i="0" u="none" strike="noStrike" cap="none">
              <a:solidFill>
                <a:srgbClr val="000000"/>
              </a:solidFill>
              <a:latin typeface="Arial"/>
              <a:ea typeface="Arial"/>
              <a:cs typeface="Arial"/>
              <a:sym typeface="Arial"/>
            </a:endParaRPr>
          </a:p>
          <a:p>
            <a:pPr marL="457200" marR="0" lvl="0" indent="-374650" algn="l" rtl="0">
              <a:lnSpc>
                <a:spcPct val="100000"/>
              </a:lnSpc>
              <a:spcBef>
                <a:spcPts val="0"/>
              </a:spcBef>
              <a:spcAft>
                <a:spcPts val="0"/>
              </a:spcAft>
              <a:buClr>
                <a:srgbClr val="000000"/>
              </a:buClr>
              <a:buSzPts val="2300"/>
              <a:buFont typeface="Oswald"/>
              <a:buChar char="●"/>
            </a:pPr>
            <a:r>
              <a:rPr lang="en" sz="1800" b="1" i="0" u="none" strike="noStrike" cap="none">
                <a:solidFill>
                  <a:srgbClr val="000000"/>
                </a:solidFill>
                <a:latin typeface="Arial"/>
                <a:ea typeface="Arial"/>
                <a:cs typeface="Arial"/>
                <a:sym typeface="Arial"/>
              </a:rPr>
              <a:t>Student is a child of a state employee living on state property.</a:t>
            </a:r>
            <a:endParaRPr sz="1800" b="1"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81"/>
        <p:cNvGrpSpPr/>
        <p:nvPr/>
      </p:nvGrpSpPr>
      <p:grpSpPr>
        <a:xfrm>
          <a:off x="0" y="0"/>
          <a:ext cx="0" cy="0"/>
          <a:chOff x="0" y="0"/>
          <a:chExt cx="0" cy="0"/>
        </a:xfrm>
      </p:grpSpPr>
      <p:sp>
        <p:nvSpPr>
          <p:cNvPr id="182" name="Google Shape;182;p23"/>
          <p:cNvSpPr/>
          <p:nvPr/>
        </p:nvSpPr>
        <p:spPr>
          <a:xfrm>
            <a:off x="0" y="1725"/>
            <a:ext cx="9144000" cy="938700"/>
          </a:xfrm>
          <a:prstGeom prst="rect">
            <a:avLst/>
          </a:prstGeom>
          <a:solidFill>
            <a:srgbClr val="151E49"/>
          </a:solidFill>
          <a:ln w="19050" cap="flat" cmpd="sng">
            <a:solidFill>
              <a:srgbClr val="151E49"/>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83" name="Google Shape;183;p23"/>
          <p:cNvSpPr/>
          <p:nvPr/>
        </p:nvSpPr>
        <p:spPr>
          <a:xfrm>
            <a:off x="0" y="4570350"/>
            <a:ext cx="9144000" cy="245400"/>
          </a:xfrm>
          <a:prstGeom prst="rect">
            <a:avLst/>
          </a:prstGeom>
          <a:solidFill>
            <a:srgbClr val="151E49"/>
          </a:solidFill>
          <a:ln w="9525" cap="flat" cmpd="sng">
            <a:solidFill>
              <a:srgbClr val="151E49"/>
            </a:solidFill>
            <a:prstDash val="solid"/>
            <a:round/>
            <a:headEnd type="none" w="sm" len="sm"/>
            <a:tailEnd type="none" w="sm" len="sm"/>
          </a:ln>
        </p:spPr>
        <p:txBody>
          <a:bodyPr spcFirstLastPara="1" wrap="square" lIns="91425" tIns="91425" rIns="91425" bIns="91425" anchor="ctr" anchorCtr="0">
            <a:noAutofit/>
          </a:bodyPr>
          <a:lstStyle/>
          <a:p>
            <a:pPr marL="0" marR="0" lvl="0" indent="0" algn="r" rtl="0">
              <a:lnSpc>
                <a:spcPct val="100000"/>
              </a:lnSpc>
              <a:spcBef>
                <a:spcPts val="0"/>
              </a:spcBef>
              <a:spcAft>
                <a:spcPts val="0"/>
              </a:spcAft>
              <a:buClr>
                <a:srgbClr val="000000"/>
              </a:buClr>
              <a:buSzPts val="1200"/>
              <a:buFont typeface="Arial"/>
              <a:buNone/>
            </a:pPr>
            <a:endParaRPr sz="1200" b="0" i="1" u="none" strike="noStrike" cap="none">
              <a:solidFill>
                <a:srgbClr val="FFFFFF"/>
              </a:solidFill>
              <a:latin typeface="Arial"/>
              <a:ea typeface="Arial"/>
              <a:cs typeface="Arial"/>
              <a:sym typeface="Arial"/>
            </a:endParaRPr>
          </a:p>
        </p:txBody>
      </p:sp>
      <p:sp>
        <p:nvSpPr>
          <p:cNvPr id="184" name="Google Shape;184;p23"/>
          <p:cNvSpPr/>
          <p:nvPr/>
        </p:nvSpPr>
        <p:spPr>
          <a:xfrm>
            <a:off x="0" y="4824575"/>
            <a:ext cx="9144000" cy="245400"/>
          </a:xfrm>
          <a:prstGeom prst="rect">
            <a:avLst/>
          </a:prstGeom>
          <a:solidFill>
            <a:srgbClr val="FECF00"/>
          </a:solidFill>
          <a:ln w="9525" cap="flat" cmpd="sng">
            <a:solidFill>
              <a:srgbClr val="FECF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85" name="Google Shape;185;p23"/>
          <p:cNvSpPr txBox="1"/>
          <p:nvPr/>
        </p:nvSpPr>
        <p:spPr>
          <a:xfrm>
            <a:off x="402475" y="4796625"/>
            <a:ext cx="1467000" cy="245400"/>
          </a:xfrm>
          <a:prstGeom prst="rect">
            <a:avLst/>
          </a:prstGeom>
          <a:noFill/>
          <a:ln>
            <a:noFill/>
          </a:ln>
        </p:spPr>
        <p:txBody>
          <a:bodyPr spcFirstLastPara="1" wrap="square" lIns="45700" tIns="45700" rIns="45700" bIns="45700" anchor="t" anchorCtr="0">
            <a:noAutofit/>
          </a:bodyPr>
          <a:lstStyle/>
          <a:p>
            <a:pPr marL="0" marR="0" lvl="0" indent="0" algn="l" rtl="0">
              <a:lnSpc>
                <a:spcPct val="100000"/>
              </a:lnSpc>
              <a:spcBef>
                <a:spcPts val="0"/>
              </a:spcBef>
              <a:spcAft>
                <a:spcPts val="0"/>
              </a:spcAft>
              <a:buClr>
                <a:srgbClr val="FFFFFF"/>
              </a:buClr>
              <a:buSzPts val="1400"/>
              <a:buFont typeface="Arial"/>
              <a:buNone/>
            </a:pPr>
            <a:r>
              <a:rPr lang="en" sz="1400" b="1" i="0" u="none" strike="noStrike" cap="none">
                <a:solidFill>
                  <a:srgbClr val="FFFFFF"/>
                </a:solidFill>
                <a:latin typeface="Arial"/>
                <a:ea typeface="Arial"/>
                <a:cs typeface="Arial"/>
                <a:sym typeface="Arial"/>
              </a:rPr>
              <a:t>@EducateIN</a:t>
            </a:r>
            <a:endParaRPr sz="1400" b="0" i="0" u="none" strike="noStrike" cap="none">
              <a:solidFill>
                <a:srgbClr val="000000"/>
              </a:solidFill>
              <a:latin typeface="Arial"/>
              <a:ea typeface="Arial"/>
              <a:cs typeface="Arial"/>
              <a:sym typeface="Arial"/>
            </a:endParaRPr>
          </a:p>
        </p:txBody>
      </p:sp>
      <p:pic>
        <p:nvPicPr>
          <p:cNvPr id="186" name="Google Shape;186;p23"/>
          <p:cNvPicPr preferRelativeResize="0"/>
          <p:nvPr/>
        </p:nvPicPr>
        <p:blipFill rotWithShape="1">
          <a:blip r:embed="rId3">
            <a:alphaModFix/>
          </a:blip>
          <a:srcRect/>
          <a:stretch/>
        </p:blipFill>
        <p:spPr>
          <a:xfrm>
            <a:off x="72462" y="4796613"/>
            <a:ext cx="330016" cy="317525"/>
          </a:xfrm>
          <a:prstGeom prst="rect">
            <a:avLst/>
          </a:prstGeom>
          <a:noFill/>
          <a:ln>
            <a:noFill/>
          </a:ln>
        </p:spPr>
      </p:pic>
      <p:sp>
        <p:nvSpPr>
          <p:cNvPr id="187" name="Google Shape;187;p23"/>
          <p:cNvSpPr/>
          <p:nvPr/>
        </p:nvSpPr>
        <p:spPr>
          <a:xfrm rot="31">
            <a:off x="685546" y="78097"/>
            <a:ext cx="7772909" cy="939858"/>
          </a:xfrm>
          <a:prstGeom prst="rect">
            <a:avLst/>
          </a:prstGeom>
        </p:spPr>
        <p:txBody>
          <a:bodyPr>
            <a:prstTxWarp prst="textPlain">
              <a:avLst/>
            </a:prstTxWarp>
          </a:bodyPr>
          <a:lstStyle/>
          <a:p>
            <a:pPr lvl="0" algn="ctr"/>
            <a:r>
              <a:rPr b="0" i="0">
                <a:ln w="9525" cap="flat" cmpd="sng">
                  <a:solidFill>
                    <a:srgbClr val="FECF00"/>
                  </a:solidFill>
                  <a:prstDash val="solid"/>
                  <a:round/>
                  <a:headEnd type="none" w="sm" len="sm"/>
                  <a:tailEnd type="none" w="sm" len="sm"/>
                </a:ln>
                <a:solidFill>
                  <a:srgbClr val="FFFFFF"/>
                </a:solidFill>
                <a:latin typeface="Viga"/>
              </a:rPr>
              <a:t>ADM 4 - State Obligations cont.</a:t>
            </a:r>
          </a:p>
        </p:txBody>
      </p:sp>
      <p:sp>
        <p:nvSpPr>
          <p:cNvPr id="188" name="Google Shape;188;p23"/>
          <p:cNvSpPr txBox="1"/>
          <p:nvPr/>
        </p:nvSpPr>
        <p:spPr>
          <a:xfrm>
            <a:off x="160950" y="1054375"/>
            <a:ext cx="8719200" cy="33189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2200" b="1" i="0" u="sng" strike="noStrike" cap="none">
                <a:solidFill>
                  <a:srgbClr val="000000"/>
                </a:solidFill>
                <a:latin typeface="Arial"/>
                <a:ea typeface="Arial"/>
                <a:cs typeface="Arial"/>
                <a:sym typeface="Arial"/>
              </a:rPr>
              <a:t>REPORTING REQUIREMENTS:</a:t>
            </a:r>
            <a:endParaRPr sz="2200" b="1" i="0" u="sng"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200"/>
              <a:buFont typeface="Arial"/>
              <a:buNone/>
            </a:pPr>
            <a:endParaRPr sz="2200" b="1" i="0" u="none" strike="noStrike" cap="none">
              <a:solidFill>
                <a:srgbClr val="000000"/>
              </a:solidFill>
              <a:latin typeface="Arial"/>
              <a:ea typeface="Arial"/>
              <a:cs typeface="Arial"/>
              <a:sym typeface="Arial"/>
            </a:endParaRPr>
          </a:p>
          <a:p>
            <a:pPr marL="457200" marR="0" lvl="0" indent="-381000" algn="l" rtl="0">
              <a:lnSpc>
                <a:spcPct val="100000"/>
              </a:lnSpc>
              <a:spcBef>
                <a:spcPts val="0"/>
              </a:spcBef>
              <a:spcAft>
                <a:spcPts val="0"/>
              </a:spcAft>
              <a:buClr>
                <a:srgbClr val="000000"/>
              </a:buClr>
              <a:buSzPts val="2400"/>
              <a:buFont typeface="Oswald"/>
              <a:buChar char="●"/>
            </a:pPr>
            <a:r>
              <a:rPr lang="en" sz="2200" b="1" i="0" u="none" strike="noStrike" cap="none">
                <a:solidFill>
                  <a:srgbClr val="000000"/>
                </a:solidFill>
                <a:latin typeface="Arial"/>
                <a:ea typeface="Arial"/>
                <a:cs typeface="Arial"/>
                <a:sym typeface="Arial"/>
              </a:rPr>
              <a:t>Student must be reported with a school number where they are being educated that belongs to the legal corporation of settlement that is reporting the student</a:t>
            </a:r>
            <a:endParaRPr sz="2200" b="1" i="0" u="none" strike="noStrike" cap="none">
              <a:solidFill>
                <a:srgbClr val="000000"/>
              </a:solidFill>
              <a:latin typeface="Arial"/>
              <a:ea typeface="Arial"/>
              <a:cs typeface="Arial"/>
              <a:sym typeface="Arial"/>
            </a:endParaRPr>
          </a:p>
          <a:p>
            <a:pPr marL="457200" marR="0" lvl="0" indent="0" algn="l" rtl="0">
              <a:lnSpc>
                <a:spcPct val="100000"/>
              </a:lnSpc>
              <a:spcBef>
                <a:spcPts val="0"/>
              </a:spcBef>
              <a:spcAft>
                <a:spcPts val="0"/>
              </a:spcAft>
              <a:buClr>
                <a:srgbClr val="000000"/>
              </a:buClr>
              <a:buSzPts val="2200"/>
              <a:buFont typeface="Arial"/>
              <a:buNone/>
            </a:pPr>
            <a:endParaRPr sz="2200" b="1" i="0" u="none" strike="noStrike" cap="none">
              <a:solidFill>
                <a:srgbClr val="000000"/>
              </a:solidFill>
              <a:latin typeface="Arial"/>
              <a:ea typeface="Arial"/>
              <a:cs typeface="Arial"/>
              <a:sym typeface="Arial"/>
            </a:endParaRPr>
          </a:p>
          <a:p>
            <a:pPr marL="457200" marR="0" lvl="0" indent="-381000" algn="l" rtl="0">
              <a:lnSpc>
                <a:spcPct val="100000"/>
              </a:lnSpc>
              <a:spcBef>
                <a:spcPts val="0"/>
              </a:spcBef>
              <a:spcAft>
                <a:spcPts val="0"/>
              </a:spcAft>
              <a:buClr>
                <a:srgbClr val="000000"/>
              </a:buClr>
              <a:buSzPts val="2400"/>
              <a:buFont typeface="Oswald"/>
              <a:buChar char="●"/>
            </a:pPr>
            <a:r>
              <a:rPr lang="en" sz="2200" b="1" i="0" u="none" strike="noStrike" cap="none">
                <a:solidFill>
                  <a:srgbClr val="000000"/>
                </a:solidFill>
                <a:latin typeface="Arial"/>
                <a:ea typeface="Arial"/>
                <a:cs typeface="Arial"/>
                <a:sym typeface="Arial"/>
              </a:rPr>
              <a:t>Instructional days and minutes are left blank</a:t>
            </a:r>
            <a:endParaRPr sz="2200" b="1" i="0" u="none" strike="noStrike" cap="none">
              <a:solidFill>
                <a:srgbClr val="000000"/>
              </a:solidFill>
              <a:latin typeface="Arial"/>
              <a:ea typeface="Arial"/>
              <a:cs typeface="Arial"/>
              <a:sym typeface="Arial"/>
            </a:endParaRPr>
          </a:p>
          <a:p>
            <a:pPr marL="457200" marR="0" lvl="0" indent="0" algn="l" rtl="0">
              <a:lnSpc>
                <a:spcPct val="100000"/>
              </a:lnSpc>
              <a:spcBef>
                <a:spcPts val="0"/>
              </a:spcBef>
              <a:spcAft>
                <a:spcPts val="0"/>
              </a:spcAft>
              <a:buClr>
                <a:srgbClr val="000000"/>
              </a:buClr>
              <a:buSzPts val="2200"/>
              <a:buFont typeface="Arial"/>
              <a:buNone/>
            </a:pPr>
            <a:endParaRPr sz="2200" b="1" i="0" u="none" strike="noStrike" cap="none">
              <a:solidFill>
                <a:srgbClr val="000000"/>
              </a:solidFill>
              <a:latin typeface="Arial"/>
              <a:ea typeface="Arial"/>
              <a:cs typeface="Arial"/>
              <a:sym typeface="Arial"/>
            </a:endParaRPr>
          </a:p>
          <a:p>
            <a:pPr marL="457200" marR="0" lvl="0" indent="-381000" algn="l" rtl="0">
              <a:lnSpc>
                <a:spcPct val="100000"/>
              </a:lnSpc>
              <a:spcBef>
                <a:spcPts val="0"/>
              </a:spcBef>
              <a:spcAft>
                <a:spcPts val="0"/>
              </a:spcAft>
              <a:buClr>
                <a:srgbClr val="000000"/>
              </a:buClr>
              <a:buSzPts val="2400"/>
              <a:buFont typeface="Oswald"/>
              <a:buChar char="●"/>
            </a:pPr>
            <a:r>
              <a:rPr lang="en" sz="2200" b="1" i="0" u="none" strike="noStrike" cap="none">
                <a:solidFill>
                  <a:srgbClr val="000000"/>
                </a:solidFill>
                <a:latin typeface="Arial"/>
                <a:ea typeface="Arial"/>
                <a:cs typeface="Arial"/>
                <a:sym typeface="Arial"/>
              </a:rPr>
              <a:t>State Obligations do not apply to charter schools</a:t>
            </a:r>
            <a:endParaRPr sz="2200" b="1"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92"/>
        <p:cNvGrpSpPr/>
        <p:nvPr/>
      </p:nvGrpSpPr>
      <p:grpSpPr>
        <a:xfrm>
          <a:off x="0" y="0"/>
          <a:ext cx="0" cy="0"/>
          <a:chOff x="0" y="0"/>
          <a:chExt cx="0" cy="0"/>
        </a:xfrm>
      </p:grpSpPr>
      <p:sp>
        <p:nvSpPr>
          <p:cNvPr id="193" name="Google Shape;193;p24"/>
          <p:cNvSpPr/>
          <p:nvPr/>
        </p:nvSpPr>
        <p:spPr>
          <a:xfrm>
            <a:off x="0" y="1725"/>
            <a:ext cx="9144000" cy="938700"/>
          </a:xfrm>
          <a:prstGeom prst="rect">
            <a:avLst/>
          </a:prstGeom>
          <a:solidFill>
            <a:srgbClr val="151E49"/>
          </a:solidFill>
          <a:ln w="19050" cap="flat" cmpd="sng">
            <a:solidFill>
              <a:srgbClr val="151E49"/>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94" name="Google Shape;194;p24"/>
          <p:cNvSpPr/>
          <p:nvPr/>
        </p:nvSpPr>
        <p:spPr>
          <a:xfrm>
            <a:off x="0" y="4570350"/>
            <a:ext cx="9144000" cy="245400"/>
          </a:xfrm>
          <a:prstGeom prst="rect">
            <a:avLst/>
          </a:prstGeom>
          <a:solidFill>
            <a:srgbClr val="151E49"/>
          </a:solidFill>
          <a:ln w="9525" cap="flat" cmpd="sng">
            <a:solidFill>
              <a:srgbClr val="151E49"/>
            </a:solidFill>
            <a:prstDash val="solid"/>
            <a:round/>
            <a:headEnd type="none" w="sm" len="sm"/>
            <a:tailEnd type="none" w="sm" len="sm"/>
          </a:ln>
        </p:spPr>
        <p:txBody>
          <a:bodyPr spcFirstLastPara="1" wrap="square" lIns="91425" tIns="91425" rIns="91425" bIns="91425" anchor="ctr" anchorCtr="0">
            <a:noAutofit/>
          </a:bodyPr>
          <a:lstStyle/>
          <a:p>
            <a:pPr marL="0" marR="0" lvl="0" indent="0" algn="r" rtl="0">
              <a:lnSpc>
                <a:spcPct val="100000"/>
              </a:lnSpc>
              <a:spcBef>
                <a:spcPts val="0"/>
              </a:spcBef>
              <a:spcAft>
                <a:spcPts val="0"/>
              </a:spcAft>
              <a:buClr>
                <a:srgbClr val="000000"/>
              </a:buClr>
              <a:buSzPts val="1200"/>
              <a:buFont typeface="Arial"/>
              <a:buNone/>
            </a:pPr>
            <a:endParaRPr sz="1200" b="0" i="1" u="none" strike="noStrike" cap="none">
              <a:solidFill>
                <a:srgbClr val="FFFFFF"/>
              </a:solidFill>
              <a:latin typeface="Arial"/>
              <a:ea typeface="Arial"/>
              <a:cs typeface="Arial"/>
              <a:sym typeface="Arial"/>
            </a:endParaRPr>
          </a:p>
        </p:txBody>
      </p:sp>
      <p:sp>
        <p:nvSpPr>
          <p:cNvPr id="195" name="Google Shape;195;p24"/>
          <p:cNvSpPr/>
          <p:nvPr/>
        </p:nvSpPr>
        <p:spPr>
          <a:xfrm>
            <a:off x="0" y="4824575"/>
            <a:ext cx="9144000" cy="245400"/>
          </a:xfrm>
          <a:prstGeom prst="rect">
            <a:avLst/>
          </a:prstGeom>
          <a:solidFill>
            <a:srgbClr val="FECF00"/>
          </a:solidFill>
          <a:ln w="9525" cap="flat" cmpd="sng">
            <a:solidFill>
              <a:srgbClr val="FECF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96" name="Google Shape;196;p24"/>
          <p:cNvSpPr txBox="1"/>
          <p:nvPr/>
        </p:nvSpPr>
        <p:spPr>
          <a:xfrm>
            <a:off x="402475" y="4796625"/>
            <a:ext cx="1467000" cy="245400"/>
          </a:xfrm>
          <a:prstGeom prst="rect">
            <a:avLst/>
          </a:prstGeom>
          <a:noFill/>
          <a:ln>
            <a:noFill/>
          </a:ln>
        </p:spPr>
        <p:txBody>
          <a:bodyPr spcFirstLastPara="1" wrap="square" lIns="45700" tIns="45700" rIns="45700" bIns="45700" anchor="t" anchorCtr="0">
            <a:noAutofit/>
          </a:bodyPr>
          <a:lstStyle/>
          <a:p>
            <a:pPr marL="0" marR="0" lvl="0" indent="0" algn="l" rtl="0">
              <a:lnSpc>
                <a:spcPct val="100000"/>
              </a:lnSpc>
              <a:spcBef>
                <a:spcPts val="0"/>
              </a:spcBef>
              <a:spcAft>
                <a:spcPts val="0"/>
              </a:spcAft>
              <a:buClr>
                <a:srgbClr val="FFFFFF"/>
              </a:buClr>
              <a:buSzPts val="1400"/>
              <a:buFont typeface="Arial"/>
              <a:buNone/>
            </a:pPr>
            <a:r>
              <a:rPr lang="en" sz="1400" b="1" i="0" u="none" strike="noStrike" cap="none">
                <a:solidFill>
                  <a:srgbClr val="FFFFFF"/>
                </a:solidFill>
                <a:latin typeface="Arial"/>
                <a:ea typeface="Arial"/>
                <a:cs typeface="Arial"/>
                <a:sym typeface="Arial"/>
              </a:rPr>
              <a:t>@EducateIN</a:t>
            </a:r>
            <a:endParaRPr sz="1400" b="0" i="0" u="none" strike="noStrike" cap="none">
              <a:solidFill>
                <a:srgbClr val="000000"/>
              </a:solidFill>
              <a:latin typeface="Arial"/>
              <a:ea typeface="Arial"/>
              <a:cs typeface="Arial"/>
              <a:sym typeface="Arial"/>
            </a:endParaRPr>
          </a:p>
        </p:txBody>
      </p:sp>
      <p:pic>
        <p:nvPicPr>
          <p:cNvPr id="197" name="Google Shape;197;p24"/>
          <p:cNvPicPr preferRelativeResize="0"/>
          <p:nvPr/>
        </p:nvPicPr>
        <p:blipFill rotWithShape="1">
          <a:blip r:embed="rId3">
            <a:alphaModFix/>
          </a:blip>
          <a:srcRect/>
          <a:stretch/>
        </p:blipFill>
        <p:spPr>
          <a:xfrm>
            <a:off x="72462" y="4796613"/>
            <a:ext cx="330016" cy="317525"/>
          </a:xfrm>
          <a:prstGeom prst="rect">
            <a:avLst/>
          </a:prstGeom>
          <a:noFill/>
          <a:ln>
            <a:noFill/>
          </a:ln>
        </p:spPr>
      </p:pic>
      <p:sp>
        <p:nvSpPr>
          <p:cNvPr id="198" name="Google Shape;198;p24"/>
          <p:cNvSpPr/>
          <p:nvPr/>
        </p:nvSpPr>
        <p:spPr>
          <a:xfrm rot="31">
            <a:off x="1737755" y="78088"/>
            <a:ext cx="5668489" cy="750711"/>
          </a:xfrm>
          <a:prstGeom prst="rect">
            <a:avLst/>
          </a:prstGeom>
        </p:spPr>
        <p:txBody>
          <a:bodyPr>
            <a:prstTxWarp prst="textPlain">
              <a:avLst/>
            </a:prstTxWarp>
          </a:bodyPr>
          <a:lstStyle/>
          <a:p>
            <a:pPr lvl="0" algn="ctr"/>
            <a:r>
              <a:rPr b="0" i="0">
                <a:ln w="9525" cap="flat" cmpd="sng">
                  <a:solidFill>
                    <a:srgbClr val="FECF00"/>
                  </a:solidFill>
                  <a:prstDash val="solid"/>
                  <a:round/>
                  <a:headEnd type="none" w="sm" len="sm"/>
                  <a:tailEnd type="none" w="sm" len="sm"/>
                </a:ln>
                <a:solidFill>
                  <a:srgbClr val="FFFFFF"/>
                </a:solidFill>
                <a:latin typeface="Viga"/>
              </a:rPr>
              <a:t>ADM 5 - Placements In</a:t>
            </a:r>
          </a:p>
        </p:txBody>
      </p:sp>
      <p:sp>
        <p:nvSpPr>
          <p:cNvPr id="199" name="Google Shape;199;p24"/>
          <p:cNvSpPr txBox="1"/>
          <p:nvPr/>
        </p:nvSpPr>
        <p:spPr>
          <a:xfrm>
            <a:off x="160950" y="999350"/>
            <a:ext cx="8664300" cy="3628800"/>
          </a:xfrm>
          <a:prstGeom prst="rect">
            <a:avLst/>
          </a:prstGeom>
          <a:noFill/>
          <a:ln>
            <a:noFill/>
          </a:ln>
        </p:spPr>
        <p:txBody>
          <a:bodyPr spcFirstLastPara="1" wrap="square" lIns="91425" tIns="91425" rIns="91425" bIns="91425" anchor="t" anchorCtr="0">
            <a:noAutofit/>
          </a:bodyPr>
          <a:lstStyle/>
          <a:p>
            <a:pPr marL="457200" marR="0" lvl="0" indent="-342900" algn="l" rtl="0">
              <a:lnSpc>
                <a:spcPct val="100000"/>
              </a:lnSpc>
              <a:spcBef>
                <a:spcPts val="0"/>
              </a:spcBef>
              <a:spcAft>
                <a:spcPts val="0"/>
              </a:spcAft>
              <a:buClr>
                <a:srgbClr val="000000"/>
              </a:buClr>
              <a:buSzPts val="1800"/>
              <a:buFont typeface="Oswald"/>
              <a:buChar char="●"/>
            </a:pPr>
            <a:r>
              <a:rPr lang="en" sz="1400" b="1" i="0" u="none" strike="noStrike" cap="none">
                <a:solidFill>
                  <a:srgbClr val="000000"/>
                </a:solidFill>
                <a:latin typeface="Arial"/>
                <a:ea typeface="Arial"/>
                <a:cs typeface="Arial"/>
                <a:sym typeface="Arial"/>
              </a:rPr>
              <a:t>Student enrolled and attending a school corporation for one of the following non-educational</a:t>
            </a:r>
            <a:endParaRPr sz="1400" b="1"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r>
              <a:rPr lang="en" sz="1400" b="1" i="0" u="none" strike="noStrike" cap="none">
                <a:solidFill>
                  <a:srgbClr val="000000"/>
                </a:solidFill>
                <a:latin typeface="Arial"/>
                <a:ea typeface="Arial"/>
                <a:cs typeface="Arial"/>
                <a:sym typeface="Arial"/>
              </a:rPr>
              <a:t>reasons:</a:t>
            </a:r>
            <a:endParaRPr sz="1400" b="1"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chemeClr val="dk1"/>
              </a:buClr>
              <a:buSzPts val="1100"/>
              <a:buFont typeface="Arial"/>
              <a:buNone/>
            </a:pPr>
            <a:endParaRPr sz="1400" b="1" i="0" u="none" strike="noStrike" cap="none">
              <a:solidFill>
                <a:srgbClr val="000000"/>
              </a:solidFill>
              <a:latin typeface="Arial"/>
              <a:ea typeface="Arial"/>
              <a:cs typeface="Arial"/>
              <a:sym typeface="Arial"/>
            </a:endParaRPr>
          </a:p>
          <a:p>
            <a:pPr marL="457200" marR="0" lvl="0" indent="0" algn="l" rtl="0">
              <a:lnSpc>
                <a:spcPct val="100000"/>
              </a:lnSpc>
              <a:spcBef>
                <a:spcPts val="0"/>
              </a:spcBef>
              <a:spcAft>
                <a:spcPts val="0"/>
              </a:spcAft>
              <a:buClr>
                <a:schemeClr val="dk1"/>
              </a:buClr>
              <a:buSzPts val="1100"/>
              <a:buFont typeface="Arial"/>
              <a:buNone/>
            </a:pPr>
            <a:r>
              <a:rPr lang="en" sz="1400" b="1" i="0" u="none" strike="noStrike" cap="none">
                <a:solidFill>
                  <a:srgbClr val="000000"/>
                </a:solidFill>
                <a:latin typeface="Arial"/>
                <a:ea typeface="Arial"/>
                <a:cs typeface="Arial"/>
                <a:sym typeface="Arial"/>
              </a:rPr>
              <a:t>(1) Student is placed by welfare offices, Indiana courts, Indiana licensed child-placing</a:t>
            </a:r>
            <a:endParaRPr sz="1400" b="1" i="0" u="none" strike="noStrike" cap="none">
              <a:solidFill>
                <a:srgbClr val="000000"/>
              </a:solidFill>
              <a:latin typeface="Arial"/>
              <a:ea typeface="Arial"/>
              <a:cs typeface="Arial"/>
              <a:sym typeface="Arial"/>
            </a:endParaRPr>
          </a:p>
          <a:p>
            <a:pPr marL="457200" marR="0" lvl="0" indent="0" algn="l" rtl="0">
              <a:lnSpc>
                <a:spcPct val="100000"/>
              </a:lnSpc>
              <a:spcBef>
                <a:spcPts val="0"/>
              </a:spcBef>
              <a:spcAft>
                <a:spcPts val="0"/>
              </a:spcAft>
              <a:buClr>
                <a:schemeClr val="dk1"/>
              </a:buClr>
              <a:buSzPts val="1100"/>
              <a:buFont typeface="Arial"/>
              <a:buNone/>
            </a:pPr>
            <a:r>
              <a:rPr lang="en" sz="1400" b="1" i="0" u="none" strike="noStrike" cap="none">
                <a:solidFill>
                  <a:srgbClr val="000000"/>
                </a:solidFill>
                <a:latin typeface="Arial"/>
                <a:ea typeface="Arial"/>
                <a:cs typeface="Arial"/>
                <a:sym typeface="Arial"/>
              </a:rPr>
              <a:t>Agencies;</a:t>
            </a:r>
            <a:endParaRPr sz="1400" b="1" i="0" u="none" strike="noStrike" cap="none">
              <a:solidFill>
                <a:srgbClr val="000000"/>
              </a:solidFill>
              <a:latin typeface="Arial"/>
              <a:ea typeface="Arial"/>
              <a:cs typeface="Arial"/>
              <a:sym typeface="Arial"/>
            </a:endParaRPr>
          </a:p>
          <a:p>
            <a:pPr marL="457200" marR="0" lvl="0" indent="0" algn="l" rtl="0">
              <a:lnSpc>
                <a:spcPct val="100000"/>
              </a:lnSpc>
              <a:spcBef>
                <a:spcPts val="0"/>
              </a:spcBef>
              <a:spcAft>
                <a:spcPts val="0"/>
              </a:spcAft>
              <a:buClr>
                <a:schemeClr val="dk1"/>
              </a:buClr>
              <a:buSzPts val="1100"/>
              <a:buFont typeface="Arial"/>
              <a:buNone/>
            </a:pPr>
            <a:r>
              <a:rPr lang="en" sz="1400" b="1" i="0" u="none" strike="noStrike" cap="none">
                <a:solidFill>
                  <a:srgbClr val="000000"/>
                </a:solidFill>
                <a:latin typeface="Arial"/>
                <a:ea typeface="Arial"/>
                <a:cs typeface="Arial"/>
                <a:sym typeface="Arial"/>
              </a:rPr>
              <a:t>(2) Student is placed by parent or guardian in a state license private or public</a:t>
            </a:r>
            <a:endParaRPr sz="1400" b="1" i="0" u="none" strike="noStrike" cap="none">
              <a:solidFill>
                <a:srgbClr val="000000"/>
              </a:solidFill>
              <a:latin typeface="Arial"/>
              <a:ea typeface="Arial"/>
              <a:cs typeface="Arial"/>
              <a:sym typeface="Arial"/>
            </a:endParaRPr>
          </a:p>
          <a:p>
            <a:pPr marL="457200" marR="0" lvl="0" indent="0" algn="l" rtl="0">
              <a:lnSpc>
                <a:spcPct val="100000"/>
              </a:lnSpc>
              <a:spcBef>
                <a:spcPts val="0"/>
              </a:spcBef>
              <a:spcAft>
                <a:spcPts val="0"/>
              </a:spcAft>
              <a:buClr>
                <a:schemeClr val="dk1"/>
              </a:buClr>
              <a:buSzPts val="1100"/>
              <a:buFont typeface="Arial"/>
              <a:buNone/>
            </a:pPr>
            <a:r>
              <a:rPr lang="en" sz="1400" b="1" i="0" u="none" strike="noStrike" cap="none">
                <a:solidFill>
                  <a:srgbClr val="000000"/>
                </a:solidFill>
                <a:latin typeface="Arial"/>
                <a:ea typeface="Arial"/>
                <a:cs typeface="Arial"/>
                <a:sym typeface="Arial"/>
              </a:rPr>
              <a:t>health facility, child care facility for non-educational reasons;</a:t>
            </a:r>
            <a:endParaRPr sz="1400" b="1" i="0" u="none" strike="noStrike" cap="none">
              <a:solidFill>
                <a:srgbClr val="000000"/>
              </a:solidFill>
              <a:latin typeface="Arial"/>
              <a:ea typeface="Arial"/>
              <a:cs typeface="Arial"/>
              <a:sym typeface="Arial"/>
            </a:endParaRPr>
          </a:p>
          <a:p>
            <a:pPr marL="457200" marR="0" lvl="0" indent="0" algn="l" rtl="0">
              <a:lnSpc>
                <a:spcPct val="100000"/>
              </a:lnSpc>
              <a:spcBef>
                <a:spcPts val="0"/>
              </a:spcBef>
              <a:spcAft>
                <a:spcPts val="0"/>
              </a:spcAft>
              <a:buClr>
                <a:schemeClr val="dk1"/>
              </a:buClr>
              <a:buSzPts val="1100"/>
              <a:buFont typeface="Arial"/>
              <a:buNone/>
            </a:pPr>
            <a:r>
              <a:rPr lang="en" sz="1400" b="1" i="0" u="none" strike="noStrike" cap="none">
                <a:solidFill>
                  <a:srgbClr val="000000"/>
                </a:solidFill>
                <a:latin typeface="Arial"/>
                <a:ea typeface="Arial"/>
                <a:cs typeface="Arial"/>
                <a:sym typeface="Arial"/>
              </a:rPr>
              <a:t>(3) Student is placed in a foster home located in the school corporation’s</a:t>
            </a:r>
            <a:endParaRPr sz="1400" b="1" i="0" u="none" strike="noStrike" cap="none">
              <a:solidFill>
                <a:srgbClr val="000000"/>
              </a:solidFill>
              <a:latin typeface="Arial"/>
              <a:ea typeface="Arial"/>
              <a:cs typeface="Arial"/>
              <a:sym typeface="Arial"/>
            </a:endParaRPr>
          </a:p>
          <a:p>
            <a:pPr marL="457200" marR="0" lvl="0" indent="0" algn="l" rtl="0">
              <a:lnSpc>
                <a:spcPct val="100000"/>
              </a:lnSpc>
              <a:spcBef>
                <a:spcPts val="0"/>
              </a:spcBef>
              <a:spcAft>
                <a:spcPts val="0"/>
              </a:spcAft>
              <a:buClr>
                <a:schemeClr val="dk1"/>
              </a:buClr>
              <a:buSzPts val="1100"/>
              <a:buFont typeface="Arial"/>
              <a:buNone/>
            </a:pPr>
            <a:r>
              <a:rPr lang="en" sz="1400" b="1" i="0" u="none" strike="noStrike" cap="none">
                <a:solidFill>
                  <a:srgbClr val="000000"/>
                </a:solidFill>
                <a:latin typeface="Arial"/>
                <a:ea typeface="Arial"/>
                <a:cs typeface="Arial"/>
                <a:sym typeface="Arial"/>
              </a:rPr>
              <a:t>boundaries – (EXCEPTION to the Rule! Students placed in a foster home with no legal parent or guardian (wards) are reported as ADM type 1=Residential Enrollment; their legal settlement is where they are living/placed); or</a:t>
            </a:r>
            <a:endParaRPr sz="1400" b="1" i="0" u="none" strike="noStrike" cap="none">
              <a:solidFill>
                <a:srgbClr val="000000"/>
              </a:solidFill>
              <a:latin typeface="Arial"/>
              <a:ea typeface="Arial"/>
              <a:cs typeface="Arial"/>
              <a:sym typeface="Arial"/>
            </a:endParaRPr>
          </a:p>
          <a:p>
            <a:pPr marL="457200" marR="0" lvl="0" indent="0" algn="l" rtl="0">
              <a:lnSpc>
                <a:spcPct val="100000"/>
              </a:lnSpc>
              <a:spcBef>
                <a:spcPts val="0"/>
              </a:spcBef>
              <a:spcAft>
                <a:spcPts val="0"/>
              </a:spcAft>
              <a:buClr>
                <a:schemeClr val="dk1"/>
              </a:buClr>
              <a:buSzPts val="1100"/>
              <a:buFont typeface="Arial"/>
              <a:buNone/>
            </a:pPr>
            <a:r>
              <a:rPr lang="en" sz="1400" b="1" i="0" u="none" strike="noStrike" cap="none">
                <a:solidFill>
                  <a:srgbClr val="000000"/>
                </a:solidFill>
                <a:latin typeface="Arial"/>
                <a:ea typeface="Arial"/>
                <a:cs typeface="Arial"/>
                <a:sym typeface="Arial"/>
              </a:rPr>
              <a:t>(4) Student is placed in a health care facility with physician recommendation for not less than 14 consecutive calendar days or total of twenty (20) calendar days. IC 20-26.11-8b</a:t>
            </a:r>
            <a:endParaRPr sz="1400" b="1"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600"/>
              <a:buFont typeface="Arial"/>
              <a:buNone/>
            </a:pPr>
            <a:endParaRPr sz="1600" b="0" i="0" u="none" strike="noStrike" cap="none">
              <a:solidFill>
                <a:srgbClr val="000000"/>
              </a:solidFill>
              <a:latin typeface="Arial"/>
              <a:ea typeface="Arial"/>
              <a:cs typeface="Arial"/>
              <a:sym typeface="Arial"/>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03"/>
        <p:cNvGrpSpPr/>
        <p:nvPr/>
      </p:nvGrpSpPr>
      <p:grpSpPr>
        <a:xfrm>
          <a:off x="0" y="0"/>
          <a:ext cx="0" cy="0"/>
          <a:chOff x="0" y="0"/>
          <a:chExt cx="0" cy="0"/>
        </a:xfrm>
      </p:grpSpPr>
      <p:sp>
        <p:nvSpPr>
          <p:cNvPr id="204" name="Google Shape;204;p25"/>
          <p:cNvSpPr/>
          <p:nvPr/>
        </p:nvSpPr>
        <p:spPr>
          <a:xfrm>
            <a:off x="0" y="1725"/>
            <a:ext cx="9144000" cy="938700"/>
          </a:xfrm>
          <a:prstGeom prst="rect">
            <a:avLst/>
          </a:prstGeom>
          <a:solidFill>
            <a:srgbClr val="151E49"/>
          </a:solidFill>
          <a:ln w="19050" cap="flat" cmpd="sng">
            <a:solidFill>
              <a:srgbClr val="151E49"/>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05" name="Google Shape;205;p25"/>
          <p:cNvSpPr/>
          <p:nvPr/>
        </p:nvSpPr>
        <p:spPr>
          <a:xfrm>
            <a:off x="0" y="4570350"/>
            <a:ext cx="9144000" cy="245400"/>
          </a:xfrm>
          <a:prstGeom prst="rect">
            <a:avLst/>
          </a:prstGeom>
          <a:solidFill>
            <a:srgbClr val="151E49"/>
          </a:solidFill>
          <a:ln w="9525" cap="flat" cmpd="sng">
            <a:solidFill>
              <a:srgbClr val="151E49"/>
            </a:solidFill>
            <a:prstDash val="solid"/>
            <a:round/>
            <a:headEnd type="none" w="sm" len="sm"/>
            <a:tailEnd type="none" w="sm" len="sm"/>
          </a:ln>
        </p:spPr>
        <p:txBody>
          <a:bodyPr spcFirstLastPara="1" wrap="square" lIns="91425" tIns="91425" rIns="91425" bIns="91425" anchor="ctr" anchorCtr="0">
            <a:noAutofit/>
          </a:bodyPr>
          <a:lstStyle/>
          <a:p>
            <a:pPr marL="0" marR="0" lvl="0" indent="0" algn="r" rtl="0">
              <a:lnSpc>
                <a:spcPct val="100000"/>
              </a:lnSpc>
              <a:spcBef>
                <a:spcPts val="0"/>
              </a:spcBef>
              <a:spcAft>
                <a:spcPts val="0"/>
              </a:spcAft>
              <a:buClr>
                <a:srgbClr val="000000"/>
              </a:buClr>
              <a:buSzPts val="1200"/>
              <a:buFont typeface="Arial"/>
              <a:buNone/>
            </a:pPr>
            <a:endParaRPr sz="1200" b="0" i="1" u="none" strike="noStrike" cap="none">
              <a:solidFill>
                <a:srgbClr val="FFFFFF"/>
              </a:solidFill>
              <a:latin typeface="Arial"/>
              <a:ea typeface="Arial"/>
              <a:cs typeface="Arial"/>
              <a:sym typeface="Arial"/>
            </a:endParaRPr>
          </a:p>
        </p:txBody>
      </p:sp>
      <p:sp>
        <p:nvSpPr>
          <p:cNvPr id="206" name="Google Shape;206;p25"/>
          <p:cNvSpPr/>
          <p:nvPr/>
        </p:nvSpPr>
        <p:spPr>
          <a:xfrm>
            <a:off x="0" y="4824575"/>
            <a:ext cx="9144000" cy="245400"/>
          </a:xfrm>
          <a:prstGeom prst="rect">
            <a:avLst/>
          </a:prstGeom>
          <a:solidFill>
            <a:srgbClr val="FECF00"/>
          </a:solidFill>
          <a:ln w="9525" cap="flat" cmpd="sng">
            <a:solidFill>
              <a:srgbClr val="FECF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07" name="Google Shape;207;p25"/>
          <p:cNvSpPr txBox="1"/>
          <p:nvPr/>
        </p:nvSpPr>
        <p:spPr>
          <a:xfrm>
            <a:off x="402475" y="4796625"/>
            <a:ext cx="1467000" cy="245400"/>
          </a:xfrm>
          <a:prstGeom prst="rect">
            <a:avLst/>
          </a:prstGeom>
          <a:noFill/>
          <a:ln>
            <a:noFill/>
          </a:ln>
        </p:spPr>
        <p:txBody>
          <a:bodyPr spcFirstLastPara="1" wrap="square" lIns="45700" tIns="45700" rIns="45700" bIns="45700" anchor="t" anchorCtr="0">
            <a:noAutofit/>
          </a:bodyPr>
          <a:lstStyle/>
          <a:p>
            <a:pPr marL="0" marR="0" lvl="0" indent="0" algn="l" rtl="0">
              <a:lnSpc>
                <a:spcPct val="100000"/>
              </a:lnSpc>
              <a:spcBef>
                <a:spcPts val="0"/>
              </a:spcBef>
              <a:spcAft>
                <a:spcPts val="0"/>
              </a:spcAft>
              <a:buClr>
                <a:srgbClr val="FFFFFF"/>
              </a:buClr>
              <a:buSzPts val="1400"/>
              <a:buFont typeface="Arial"/>
              <a:buNone/>
            </a:pPr>
            <a:r>
              <a:rPr lang="en" sz="1400" b="1" i="0" u="none" strike="noStrike" cap="none">
                <a:solidFill>
                  <a:srgbClr val="FFFFFF"/>
                </a:solidFill>
                <a:latin typeface="Arial"/>
                <a:ea typeface="Arial"/>
                <a:cs typeface="Arial"/>
                <a:sym typeface="Arial"/>
              </a:rPr>
              <a:t>@EducateIN</a:t>
            </a:r>
            <a:endParaRPr sz="1400" b="0" i="0" u="none" strike="noStrike" cap="none">
              <a:solidFill>
                <a:srgbClr val="000000"/>
              </a:solidFill>
              <a:latin typeface="Arial"/>
              <a:ea typeface="Arial"/>
              <a:cs typeface="Arial"/>
              <a:sym typeface="Arial"/>
            </a:endParaRPr>
          </a:p>
        </p:txBody>
      </p:sp>
      <p:pic>
        <p:nvPicPr>
          <p:cNvPr id="208" name="Google Shape;208;p25"/>
          <p:cNvPicPr preferRelativeResize="0"/>
          <p:nvPr/>
        </p:nvPicPr>
        <p:blipFill rotWithShape="1">
          <a:blip r:embed="rId3">
            <a:alphaModFix/>
          </a:blip>
          <a:srcRect/>
          <a:stretch/>
        </p:blipFill>
        <p:spPr>
          <a:xfrm>
            <a:off x="72462" y="4796613"/>
            <a:ext cx="330016" cy="317525"/>
          </a:xfrm>
          <a:prstGeom prst="rect">
            <a:avLst/>
          </a:prstGeom>
          <a:noFill/>
          <a:ln>
            <a:noFill/>
          </a:ln>
        </p:spPr>
      </p:pic>
      <p:sp>
        <p:nvSpPr>
          <p:cNvPr id="209" name="Google Shape;209;p25"/>
          <p:cNvSpPr/>
          <p:nvPr/>
        </p:nvSpPr>
        <p:spPr>
          <a:xfrm rot="31">
            <a:off x="1112788" y="78094"/>
            <a:ext cx="6918424" cy="750711"/>
          </a:xfrm>
          <a:prstGeom prst="rect">
            <a:avLst/>
          </a:prstGeom>
        </p:spPr>
        <p:txBody>
          <a:bodyPr>
            <a:prstTxWarp prst="textPlain">
              <a:avLst/>
            </a:prstTxWarp>
          </a:bodyPr>
          <a:lstStyle/>
          <a:p>
            <a:pPr lvl="0" algn="ctr"/>
            <a:r>
              <a:rPr b="0" i="0">
                <a:ln w="9525" cap="flat" cmpd="sng">
                  <a:solidFill>
                    <a:srgbClr val="FECF00"/>
                  </a:solidFill>
                  <a:prstDash val="solid"/>
                  <a:round/>
                  <a:headEnd type="none" w="sm" len="sm"/>
                  <a:tailEnd type="none" w="sm" len="sm"/>
                </a:ln>
                <a:solidFill>
                  <a:srgbClr val="FFFFFF"/>
                </a:solidFill>
                <a:latin typeface="Viga"/>
              </a:rPr>
              <a:t>ADM 5 - Placements In cont</a:t>
            </a:r>
          </a:p>
        </p:txBody>
      </p:sp>
      <p:sp>
        <p:nvSpPr>
          <p:cNvPr id="210" name="Google Shape;210;p25"/>
          <p:cNvSpPr txBox="1"/>
          <p:nvPr/>
        </p:nvSpPr>
        <p:spPr>
          <a:xfrm>
            <a:off x="72450" y="1072700"/>
            <a:ext cx="8890500" cy="336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2000" b="1" i="0" u="sng" strike="noStrike" cap="none">
                <a:solidFill>
                  <a:srgbClr val="000000"/>
                </a:solidFill>
                <a:latin typeface="Arial"/>
                <a:ea typeface="Arial"/>
                <a:cs typeface="Arial"/>
                <a:sym typeface="Arial"/>
              </a:rPr>
              <a:t>REPORTING REQUIREMENTS:</a:t>
            </a:r>
            <a:endParaRPr sz="2000" b="1" i="0" u="sng" strike="noStrike" cap="none">
              <a:solidFill>
                <a:srgbClr val="000000"/>
              </a:solidFill>
              <a:latin typeface="Arial"/>
              <a:ea typeface="Arial"/>
              <a:cs typeface="Arial"/>
              <a:sym typeface="Arial"/>
            </a:endParaRPr>
          </a:p>
          <a:p>
            <a:pPr marL="457200" marR="0" lvl="0" indent="-228600" algn="l" rtl="0">
              <a:lnSpc>
                <a:spcPct val="100000"/>
              </a:lnSpc>
              <a:spcBef>
                <a:spcPts val="0"/>
              </a:spcBef>
              <a:spcAft>
                <a:spcPts val="0"/>
              </a:spcAft>
              <a:buClr>
                <a:srgbClr val="000000"/>
              </a:buClr>
              <a:buSzPts val="2400"/>
              <a:buFont typeface="Oswald"/>
              <a:buNone/>
            </a:pPr>
            <a:endParaRPr sz="2000" b="1" i="0" u="sng" strike="noStrike" cap="none">
              <a:solidFill>
                <a:srgbClr val="000000"/>
              </a:solidFill>
              <a:latin typeface="Arial"/>
              <a:ea typeface="Arial"/>
              <a:cs typeface="Arial"/>
              <a:sym typeface="Arial"/>
            </a:endParaRPr>
          </a:p>
          <a:p>
            <a:pPr marL="457200" marR="0" lvl="0" indent="-381000" algn="l" rtl="0">
              <a:lnSpc>
                <a:spcPct val="100000"/>
              </a:lnSpc>
              <a:spcBef>
                <a:spcPts val="0"/>
              </a:spcBef>
              <a:spcAft>
                <a:spcPts val="0"/>
              </a:spcAft>
              <a:buClr>
                <a:srgbClr val="000000"/>
              </a:buClr>
              <a:buSzPts val="2400"/>
              <a:buFont typeface="Oswald"/>
              <a:buChar char="●"/>
            </a:pPr>
            <a:r>
              <a:rPr lang="en" sz="2000" b="1" i="0" u="none" strike="noStrike" cap="none">
                <a:solidFill>
                  <a:srgbClr val="000000"/>
                </a:solidFill>
                <a:latin typeface="Arial"/>
                <a:ea typeface="Arial"/>
                <a:cs typeface="Arial"/>
                <a:sym typeface="Arial"/>
              </a:rPr>
              <a:t>Student must be reported with the school number where the student is  being educated and the corporation of legal settlement (where the student would attend if not placed in your district)</a:t>
            </a:r>
            <a:endParaRPr sz="2000" b="1" i="0" u="none" strike="noStrike" cap="none">
              <a:solidFill>
                <a:srgbClr val="000000"/>
              </a:solidFill>
              <a:latin typeface="Arial"/>
              <a:ea typeface="Arial"/>
              <a:cs typeface="Arial"/>
              <a:sym typeface="Arial"/>
            </a:endParaRPr>
          </a:p>
          <a:p>
            <a:pPr marL="457200" marR="0" lvl="0" indent="0" algn="l" rtl="0">
              <a:lnSpc>
                <a:spcPct val="100000"/>
              </a:lnSpc>
              <a:spcBef>
                <a:spcPts val="0"/>
              </a:spcBef>
              <a:spcAft>
                <a:spcPts val="0"/>
              </a:spcAft>
              <a:buClr>
                <a:srgbClr val="000000"/>
              </a:buClr>
              <a:buSzPts val="2000"/>
              <a:buFont typeface="Arial"/>
              <a:buNone/>
            </a:pPr>
            <a:endParaRPr sz="2000" b="1" i="0" u="none" strike="noStrike" cap="none">
              <a:solidFill>
                <a:srgbClr val="000000"/>
              </a:solidFill>
              <a:latin typeface="Arial"/>
              <a:ea typeface="Arial"/>
              <a:cs typeface="Arial"/>
              <a:sym typeface="Arial"/>
            </a:endParaRPr>
          </a:p>
          <a:p>
            <a:pPr marL="457200" marR="0" lvl="0" indent="-381000" algn="l" rtl="0">
              <a:lnSpc>
                <a:spcPct val="100000"/>
              </a:lnSpc>
              <a:spcBef>
                <a:spcPts val="0"/>
              </a:spcBef>
              <a:spcAft>
                <a:spcPts val="0"/>
              </a:spcAft>
              <a:buClr>
                <a:srgbClr val="000000"/>
              </a:buClr>
              <a:buSzPts val="2400"/>
              <a:buFont typeface="Oswald"/>
              <a:buChar char="●"/>
            </a:pPr>
            <a:r>
              <a:rPr lang="en" sz="2000" b="1" i="0" u="none" strike="noStrike" cap="none">
                <a:solidFill>
                  <a:srgbClr val="000000"/>
                </a:solidFill>
                <a:latin typeface="Arial"/>
                <a:ea typeface="Arial"/>
                <a:cs typeface="Arial"/>
                <a:sym typeface="Arial"/>
              </a:rPr>
              <a:t>Instructional days and minutes are left blank</a:t>
            </a:r>
            <a:endParaRPr sz="2000" b="1" i="0" u="none" strike="noStrike" cap="none">
              <a:solidFill>
                <a:srgbClr val="000000"/>
              </a:solidFill>
              <a:latin typeface="Arial"/>
              <a:ea typeface="Arial"/>
              <a:cs typeface="Arial"/>
              <a:sym typeface="Arial"/>
            </a:endParaRPr>
          </a:p>
          <a:p>
            <a:pPr marL="457200" marR="0" lvl="0" indent="0" algn="l" rtl="0">
              <a:lnSpc>
                <a:spcPct val="100000"/>
              </a:lnSpc>
              <a:spcBef>
                <a:spcPts val="0"/>
              </a:spcBef>
              <a:spcAft>
                <a:spcPts val="0"/>
              </a:spcAft>
              <a:buClr>
                <a:srgbClr val="000000"/>
              </a:buClr>
              <a:buSzPts val="2000"/>
              <a:buFont typeface="Arial"/>
              <a:buNone/>
            </a:pPr>
            <a:endParaRPr sz="2000" b="1" i="0" u="none" strike="noStrike" cap="none">
              <a:solidFill>
                <a:srgbClr val="000000"/>
              </a:solidFill>
              <a:latin typeface="Arial"/>
              <a:ea typeface="Arial"/>
              <a:cs typeface="Arial"/>
              <a:sym typeface="Arial"/>
            </a:endParaRPr>
          </a:p>
          <a:p>
            <a:pPr marL="457200" marR="0" lvl="0" indent="-381000" algn="l" rtl="0">
              <a:lnSpc>
                <a:spcPct val="100000"/>
              </a:lnSpc>
              <a:spcBef>
                <a:spcPts val="0"/>
              </a:spcBef>
              <a:spcAft>
                <a:spcPts val="0"/>
              </a:spcAft>
              <a:buClr>
                <a:srgbClr val="000000"/>
              </a:buClr>
              <a:buSzPts val="2400"/>
              <a:buFont typeface="Oswald"/>
              <a:buChar char="●"/>
            </a:pPr>
            <a:r>
              <a:rPr lang="en" sz="2000" b="1" i="0" u="none" strike="noStrike" cap="none">
                <a:solidFill>
                  <a:srgbClr val="000000"/>
                </a:solidFill>
                <a:latin typeface="Arial"/>
                <a:ea typeface="Arial"/>
                <a:cs typeface="Arial"/>
                <a:sym typeface="Arial"/>
              </a:rPr>
              <a:t>Placements In do not apply to charter schools</a:t>
            </a:r>
            <a:endParaRPr sz="2000" b="1"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000"/>
              <a:buFont typeface="Arial"/>
              <a:buNone/>
            </a:pPr>
            <a:endParaRPr sz="2000" b="1" i="0" u="none" strike="noStrike" cap="none">
              <a:solidFill>
                <a:srgbClr val="000000"/>
              </a:solidFill>
              <a:latin typeface="Arial"/>
              <a:ea typeface="Arial"/>
              <a:cs typeface="Arial"/>
              <a:sym typeface="Arial"/>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14"/>
        <p:cNvGrpSpPr/>
        <p:nvPr/>
      </p:nvGrpSpPr>
      <p:grpSpPr>
        <a:xfrm>
          <a:off x="0" y="0"/>
          <a:ext cx="0" cy="0"/>
          <a:chOff x="0" y="0"/>
          <a:chExt cx="0" cy="0"/>
        </a:xfrm>
      </p:grpSpPr>
      <p:sp>
        <p:nvSpPr>
          <p:cNvPr id="215" name="Google Shape;215;p26"/>
          <p:cNvSpPr/>
          <p:nvPr/>
        </p:nvSpPr>
        <p:spPr>
          <a:xfrm>
            <a:off x="0" y="1725"/>
            <a:ext cx="9144000" cy="938700"/>
          </a:xfrm>
          <a:prstGeom prst="rect">
            <a:avLst/>
          </a:prstGeom>
          <a:solidFill>
            <a:srgbClr val="151E49"/>
          </a:solidFill>
          <a:ln w="19050" cap="flat" cmpd="sng">
            <a:solidFill>
              <a:srgbClr val="151E49"/>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16" name="Google Shape;216;p26"/>
          <p:cNvSpPr/>
          <p:nvPr/>
        </p:nvSpPr>
        <p:spPr>
          <a:xfrm>
            <a:off x="0" y="4570350"/>
            <a:ext cx="9144000" cy="245400"/>
          </a:xfrm>
          <a:prstGeom prst="rect">
            <a:avLst/>
          </a:prstGeom>
          <a:solidFill>
            <a:srgbClr val="151E49"/>
          </a:solidFill>
          <a:ln w="9525" cap="flat" cmpd="sng">
            <a:solidFill>
              <a:srgbClr val="151E49"/>
            </a:solidFill>
            <a:prstDash val="solid"/>
            <a:round/>
            <a:headEnd type="none" w="sm" len="sm"/>
            <a:tailEnd type="none" w="sm" len="sm"/>
          </a:ln>
        </p:spPr>
        <p:txBody>
          <a:bodyPr spcFirstLastPara="1" wrap="square" lIns="91425" tIns="91425" rIns="91425" bIns="91425" anchor="ctr" anchorCtr="0">
            <a:noAutofit/>
          </a:bodyPr>
          <a:lstStyle/>
          <a:p>
            <a:pPr marL="0" marR="0" lvl="0" indent="0" algn="r" rtl="0">
              <a:lnSpc>
                <a:spcPct val="100000"/>
              </a:lnSpc>
              <a:spcBef>
                <a:spcPts val="0"/>
              </a:spcBef>
              <a:spcAft>
                <a:spcPts val="0"/>
              </a:spcAft>
              <a:buClr>
                <a:srgbClr val="000000"/>
              </a:buClr>
              <a:buSzPts val="1200"/>
              <a:buFont typeface="Arial"/>
              <a:buNone/>
            </a:pPr>
            <a:endParaRPr sz="1200" b="0" i="1" u="none" strike="noStrike" cap="none">
              <a:solidFill>
                <a:srgbClr val="FFFFFF"/>
              </a:solidFill>
              <a:latin typeface="Arial"/>
              <a:ea typeface="Arial"/>
              <a:cs typeface="Arial"/>
              <a:sym typeface="Arial"/>
            </a:endParaRPr>
          </a:p>
        </p:txBody>
      </p:sp>
      <p:sp>
        <p:nvSpPr>
          <p:cNvPr id="217" name="Google Shape;217;p26"/>
          <p:cNvSpPr/>
          <p:nvPr/>
        </p:nvSpPr>
        <p:spPr>
          <a:xfrm>
            <a:off x="0" y="4824575"/>
            <a:ext cx="9144000" cy="245400"/>
          </a:xfrm>
          <a:prstGeom prst="rect">
            <a:avLst/>
          </a:prstGeom>
          <a:solidFill>
            <a:srgbClr val="FECF00"/>
          </a:solidFill>
          <a:ln w="9525" cap="flat" cmpd="sng">
            <a:solidFill>
              <a:srgbClr val="FECF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18" name="Google Shape;218;p26"/>
          <p:cNvSpPr txBox="1"/>
          <p:nvPr/>
        </p:nvSpPr>
        <p:spPr>
          <a:xfrm>
            <a:off x="402475" y="4796625"/>
            <a:ext cx="1467000" cy="245400"/>
          </a:xfrm>
          <a:prstGeom prst="rect">
            <a:avLst/>
          </a:prstGeom>
          <a:noFill/>
          <a:ln>
            <a:noFill/>
          </a:ln>
        </p:spPr>
        <p:txBody>
          <a:bodyPr spcFirstLastPara="1" wrap="square" lIns="45700" tIns="45700" rIns="45700" bIns="45700" anchor="t" anchorCtr="0">
            <a:noAutofit/>
          </a:bodyPr>
          <a:lstStyle/>
          <a:p>
            <a:pPr marL="0" marR="0" lvl="0" indent="0" algn="l" rtl="0">
              <a:lnSpc>
                <a:spcPct val="100000"/>
              </a:lnSpc>
              <a:spcBef>
                <a:spcPts val="0"/>
              </a:spcBef>
              <a:spcAft>
                <a:spcPts val="0"/>
              </a:spcAft>
              <a:buClr>
                <a:srgbClr val="FFFFFF"/>
              </a:buClr>
              <a:buSzPts val="1400"/>
              <a:buFont typeface="Arial"/>
              <a:buNone/>
            </a:pPr>
            <a:r>
              <a:rPr lang="en" sz="1400" b="1" i="0" u="none" strike="noStrike" cap="none">
                <a:solidFill>
                  <a:srgbClr val="FFFFFF"/>
                </a:solidFill>
                <a:latin typeface="Arial"/>
                <a:ea typeface="Arial"/>
                <a:cs typeface="Arial"/>
                <a:sym typeface="Arial"/>
              </a:rPr>
              <a:t>@EducateIN</a:t>
            </a:r>
            <a:endParaRPr sz="1400" b="0" i="0" u="none" strike="noStrike" cap="none">
              <a:solidFill>
                <a:srgbClr val="000000"/>
              </a:solidFill>
              <a:latin typeface="Arial"/>
              <a:ea typeface="Arial"/>
              <a:cs typeface="Arial"/>
              <a:sym typeface="Arial"/>
            </a:endParaRPr>
          </a:p>
        </p:txBody>
      </p:sp>
      <p:pic>
        <p:nvPicPr>
          <p:cNvPr id="219" name="Google Shape;219;p26"/>
          <p:cNvPicPr preferRelativeResize="0"/>
          <p:nvPr/>
        </p:nvPicPr>
        <p:blipFill rotWithShape="1">
          <a:blip r:embed="rId3">
            <a:alphaModFix/>
          </a:blip>
          <a:srcRect/>
          <a:stretch/>
        </p:blipFill>
        <p:spPr>
          <a:xfrm>
            <a:off x="72462" y="4796613"/>
            <a:ext cx="330016" cy="317525"/>
          </a:xfrm>
          <a:prstGeom prst="rect">
            <a:avLst/>
          </a:prstGeom>
          <a:noFill/>
          <a:ln>
            <a:noFill/>
          </a:ln>
        </p:spPr>
      </p:pic>
      <p:sp>
        <p:nvSpPr>
          <p:cNvPr id="220" name="Google Shape;220;p26"/>
          <p:cNvSpPr/>
          <p:nvPr/>
        </p:nvSpPr>
        <p:spPr>
          <a:xfrm rot="31">
            <a:off x="1509354" y="78090"/>
            <a:ext cx="6125293" cy="750711"/>
          </a:xfrm>
          <a:prstGeom prst="rect">
            <a:avLst/>
          </a:prstGeom>
        </p:spPr>
        <p:txBody>
          <a:bodyPr>
            <a:prstTxWarp prst="textPlain">
              <a:avLst/>
            </a:prstTxWarp>
          </a:bodyPr>
          <a:lstStyle/>
          <a:p>
            <a:pPr lvl="0" algn="ctr"/>
            <a:r>
              <a:rPr b="0" i="0">
                <a:ln w="9525" cap="flat" cmpd="sng">
                  <a:solidFill>
                    <a:srgbClr val="FECF00"/>
                  </a:solidFill>
                  <a:prstDash val="solid"/>
                  <a:round/>
                  <a:headEnd type="none" w="sm" len="sm"/>
                  <a:tailEnd type="none" w="sm" len="sm"/>
                </a:ln>
                <a:solidFill>
                  <a:srgbClr val="FFFFFF"/>
                </a:solidFill>
                <a:latin typeface="Viga"/>
              </a:rPr>
              <a:t>ADM 6 - Dual Enrollment</a:t>
            </a:r>
          </a:p>
        </p:txBody>
      </p:sp>
      <p:sp>
        <p:nvSpPr>
          <p:cNvPr id="221" name="Google Shape;221;p26"/>
          <p:cNvSpPr txBox="1"/>
          <p:nvPr/>
        </p:nvSpPr>
        <p:spPr>
          <a:xfrm>
            <a:off x="235350" y="978600"/>
            <a:ext cx="8673300" cy="3533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800" b="1" i="0" u="sng" strike="noStrike" cap="none">
                <a:solidFill>
                  <a:srgbClr val="000000"/>
                </a:solidFill>
                <a:latin typeface="Arial"/>
                <a:ea typeface="Arial"/>
                <a:cs typeface="Arial"/>
                <a:sym typeface="Arial"/>
              </a:rPr>
              <a:t>CRITERIA:</a:t>
            </a:r>
            <a:endParaRPr sz="1800" b="1" i="0" u="sng" strike="noStrike" cap="none">
              <a:solidFill>
                <a:srgbClr val="000000"/>
              </a:solidFill>
              <a:latin typeface="Arial"/>
              <a:ea typeface="Arial"/>
              <a:cs typeface="Arial"/>
              <a:sym typeface="Arial"/>
            </a:endParaRPr>
          </a:p>
          <a:p>
            <a:pPr marL="457200" marR="0" lvl="0" indent="-355600" algn="l" rtl="0">
              <a:lnSpc>
                <a:spcPct val="100000"/>
              </a:lnSpc>
              <a:spcBef>
                <a:spcPts val="0"/>
              </a:spcBef>
              <a:spcAft>
                <a:spcPts val="0"/>
              </a:spcAft>
              <a:buClr>
                <a:srgbClr val="000000"/>
              </a:buClr>
              <a:buSzPts val="2000"/>
              <a:buFont typeface="Oswald"/>
              <a:buChar char="●"/>
            </a:pPr>
            <a:r>
              <a:rPr lang="en" sz="1800" b="1" i="0" u="none" strike="noStrike" cap="none">
                <a:solidFill>
                  <a:srgbClr val="000000"/>
                </a:solidFill>
                <a:latin typeface="Arial"/>
                <a:ea typeface="Arial"/>
                <a:cs typeface="Arial"/>
                <a:sym typeface="Arial"/>
              </a:rPr>
              <a:t>Students enrolled and attending your school corporation (Traditional or Charter) and a non-public school.</a:t>
            </a:r>
            <a:endParaRPr sz="1800" b="1" i="0" u="none" strike="noStrike" cap="none">
              <a:solidFill>
                <a:srgbClr val="000000"/>
              </a:solidFill>
              <a:latin typeface="Arial"/>
              <a:ea typeface="Arial"/>
              <a:cs typeface="Arial"/>
              <a:sym typeface="Arial"/>
            </a:endParaRPr>
          </a:p>
          <a:p>
            <a:pPr marL="457200" marR="0" lvl="0" indent="-355600" algn="l" rtl="0">
              <a:lnSpc>
                <a:spcPct val="100000"/>
              </a:lnSpc>
              <a:spcBef>
                <a:spcPts val="0"/>
              </a:spcBef>
              <a:spcAft>
                <a:spcPts val="0"/>
              </a:spcAft>
              <a:buClr>
                <a:srgbClr val="000000"/>
              </a:buClr>
              <a:buSzPts val="2000"/>
              <a:buFont typeface="Oswald"/>
              <a:buChar char="●"/>
            </a:pPr>
            <a:r>
              <a:rPr lang="en" sz="1800" b="1" i="0" u="none" strike="noStrike" cap="none">
                <a:solidFill>
                  <a:srgbClr val="000000"/>
                </a:solidFill>
                <a:latin typeface="Arial"/>
                <a:ea typeface="Arial"/>
                <a:cs typeface="Arial"/>
                <a:sym typeface="Arial"/>
              </a:rPr>
              <a:t>Students are receiving educational instruction from a school corporation</a:t>
            </a:r>
            <a:endParaRPr sz="1800" b="1" i="0" u="none" strike="noStrike" cap="none">
              <a:solidFill>
                <a:srgbClr val="000000"/>
              </a:solidFill>
              <a:latin typeface="Arial"/>
              <a:ea typeface="Arial"/>
              <a:cs typeface="Arial"/>
              <a:sym typeface="Arial"/>
            </a:endParaRPr>
          </a:p>
          <a:p>
            <a:pPr marL="457200" marR="0" lvl="0" indent="-355600" algn="l" rtl="0">
              <a:lnSpc>
                <a:spcPct val="100000"/>
              </a:lnSpc>
              <a:spcBef>
                <a:spcPts val="0"/>
              </a:spcBef>
              <a:spcAft>
                <a:spcPts val="0"/>
              </a:spcAft>
              <a:buClr>
                <a:srgbClr val="000000"/>
              </a:buClr>
              <a:buSzPts val="2000"/>
              <a:buFont typeface="Oswald"/>
              <a:buChar char="●"/>
            </a:pPr>
            <a:r>
              <a:rPr lang="en" sz="1800" b="1" i="0" u="none" strike="noStrike" cap="none">
                <a:solidFill>
                  <a:srgbClr val="000000"/>
                </a:solidFill>
                <a:latin typeface="Arial"/>
                <a:ea typeface="Arial"/>
                <a:cs typeface="Arial"/>
                <a:sym typeface="Arial"/>
              </a:rPr>
              <a:t>Students receiving special education services only are NOT considered dual enrolled</a:t>
            </a:r>
            <a:endParaRPr sz="1800" b="1"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chemeClr val="dk1"/>
              </a:buClr>
              <a:buSzPts val="1100"/>
              <a:buFont typeface="Arial"/>
              <a:buNone/>
            </a:pPr>
            <a:endParaRPr sz="1800" b="1"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chemeClr val="dk1"/>
              </a:buClr>
              <a:buSzPts val="1100"/>
              <a:buFont typeface="Arial"/>
              <a:buNone/>
            </a:pPr>
            <a:r>
              <a:rPr lang="en" sz="1800" b="1" i="0" u="sng" strike="noStrike" cap="none">
                <a:solidFill>
                  <a:srgbClr val="000000"/>
                </a:solidFill>
                <a:latin typeface="Arial"/>
                <a:ea typeface="Arial"/>
                <a:cs typeface="Arial"/>
                <a:sym typeface="Arial"/>
              </a:rPr>
              <a:t>REPORTING REQUIREMENTS:</a:t>
            </a:r>
            <a:endParaRPr sz="1800" b="1" i="0" u="sng" strike="noStrike" cap="none">
              <a:solidFill>
                <a:srgbClr val="000000"/>
              </a:solidFill>
              <a:latin typeface="Arial"/>
              <a:ea typeface="Arial"/>
              <a:cs typeface="Arial"/>
              <a:sym typeface="Arial"/>
            </a:endParaRPr>
          </a:p>
          <a:p>
            <a:pPr marL="457200" marR="0" lvl="0" indent="-355600" algn="l" rtl="0">
              <a:lnSpc>
                <a:spcPct val="100000"/>
              </a:lnSpc>
              <a:spcBef>
                <a:spcPts val="0"/>
              </a:spcBef>
              <a:spcAft>
                <a:spcPts val="0"/>
              </a:spcAft>
              <a:buClr>
                <a:srgbClr val="000000"/>
              </a:buClr>
              <a:buSzPts val="2000"/>
              <a:buFont typeface="Oswald"/>
              <a:buChar char="●"/>
            </a:pPr>
            <a:r>
              <a:rPr lang="en" sz="1800" b="1" i="0" u="none" strike="noStrike" cap="none">
                <a:solidFill>
                  <a:srgbClr val="000000"/>
                </a:solidFill>
                <a:latin typeface="Arial"/>
                <a:ea typeface="Arial"/>
                <a:cs typeface="Arial"/>
                <a:sym typeface="Arial"/>
              </a:rPr>
              <a:t>Student must be reported with a school number that belongs to the reporting corporation</a:t>
            </a:r>
            <a:endParaRPr sz="1800" b="1" i="0" u="none" strike="noStrike" cap="none">
              <a:solidFill>
                <a:srgbClr val="000000"/>
              </a:solidFill>
              <a:latin typeface="Arial"/>
              <a:ea typeface="Arial"/>
              <a:cs typeface="Arial"/>
              <a:sym typeface="Arial"/>
            </a:endParaRPr>
          </a:p>
          <a:p>
            <a:pPr marL="457200" marR="0" lvl="0" indent="-355600" algn="l" rtl="0">
              <a:lnSpc>
                <a:spcPct val="100000"/>
              </a:lnSpc>
              <a:spcBef>
                <a:spcPts val="0"/>
              </a:spcBef>
              <a:spcAft>
                <a:spcPts val="0"/>
              </a:spcAft>
              <a:buClr>
                <a:srgbClr val="000000"/>
              </a:buClr>
              <a:buSzPts val="2000"/>
              <a:buFont typeface="Oswald"/>
              <a:buChar char="●"/>
            </a:pPr>
            <a:r>
              <a:rPr lang="en" sz="1800" b="1" i="0" u="none" strike="noStrike" cap="none">
                <a:solidFill>
                  <a:srgbClr val="000000"/>
                </a:solidFill>
                <a:latin typeface="Arial"/>
                <a:ea typeface="Arial"/>
                <a:cs typeface="Arial"/>
                <a:sym typeface="Arial"/>
              </a:rPr>
              <a:t>Instructional days and minutes must be completed</a:t>
            </a:r>
            <a:endParaRPr sz="1800" b="1"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800"/>
              <a:buFont typeface="Arial"/>
              <a:buNone/>
            </a:pPr>
            <a:endParaRPr sz="1800" b="1" i="0" u="none" strike="noStrike" cap="none">
              <a:solidFill>
                <a:srgbClr val="000000"/>
              </a:solidFill>
              <a:latin typeface="Arial"/>
              <a:ea typeface="Arial"/>
              <a:cs typeface="Arial"/>
              <a:sym typeface="Arial"/>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25"/>
        <p:cNvGrpSpPr/>
        <p:nvPr/>
      </p:nvGrpSpPr>
      <p:grpSpPr>
        <a:xfrm>
          <a:off x="0" y="0"/>
          <a:ext cx="0" cy="0"/>
          <a:chOff x="0" y="0"/>
          <a:chExt cx="0" cy="0"/>
        </a:xfrm>
      </p:grpSpPr>
      <p:sp>
        <p:nvSpPr>
          <p:cNvPr id="226" name="Google Shape;226;p27"/>
          <p:cNvSpPr/>
          <p:nvPr/>
        </p:nvSpPr>
        <p:spPr>
          <a:xfrm>
            <a:off x="0" y="1725"/>
            <a:ext cx="9144000" cy="938700"/>
          </a:xfrm>
          <a:prstGeom prst="rect">
            <a:avLst/>
          </a:prstGeom>
          <a:solidFill>
            <a:srgbClr val="151E49"/>
          </a:solidFill>
          <a:ln w="19050" cap="flat" cmpd="sng">
            <a:solidFill>
              <a:srgbClr val="151E49"/>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27" name="Google Shape;227;p27"/>
          <p:cNvSpPr/>
          <p:nvPr/>
        </p:nvSpPr>
        <p:spPr>
          <a:xfrm>
            <a:off x="0" y="4570350"/>
            <a:ext cx="9144000" cy="245400"/>
          </a:xfrm>
          <a:prstGeom prst="rect">
            <a:avLst/>
          </a:prstGeom>
          <a:solidFill>
            <a:srgbClr val="151E49"/>
          </a:solidFill>
          <a:ln w="9525" cap="flat" cmpd="sng">
            <a:solidFill>
              <a:srgbClr val="151E49"/>
            </a:solidFill>
            <a:prstDash val="solid"/>
            <a:round/>
            <a:headEnd type="none" w="sm" len="sm"/>
            <a:tailEnd type="none" w="sm" len="sm"/>
          </a:ln>
        </p:spPr>
        <p:txBody>
          <a:bodyPr spcFirstLastPara="1" wrap="square" lIns="91425" tIns="91425" rIns="91425" bIns="91425" anchor="ctr" anchorCtr="0">
            <a:noAutofit/>
          </a:bodyPr>
          <a:lstStyle/>
          <a:p>
            <a:pPr marL="0" marR="0" lvl="0" indent="0" algn="r" rtl="0">
              <a:lnSpc>
                <a:spcPct val="100000"/>
              </a:lnSpc>
              <a:spcBef>
                <a:spcPts val="0"/>
              </a:spcBef>
              <a:spcAft>
                <a:spcPts val="0"/>
              </a:spcAft>
              <a:buClr>
                <a:srgbClr val="000000"/>
              </a:buClr>
              <a:buSzPts val="1200"/>
              <a:buFont typeface="Arial"/>
              <a:buNone/>
            </a:pPr>
            <a:endParaRPr sz="1200" b="0" i="1" u="none" strike="noStrike" cap="none">
              <a:solidFill>
                <a:srgbClr val="FFFFFF"/>
              </a:solidFill>
              <a:latin typeface="Arial"/>
              <a:ea typeface="Arial"/>
              <a:cs typeface="Arial"/>
              <a:sym typeface="Arial"/>
            </a:endParaRPr>
          </a:p>
        </p:txBody>
      </p:sp>
      <p:sp>
        <p:nvSpPr>
          <p:cNvPr id="228" name="Google Shape;228;p27"/>
          <p:cNvSpPr/>
          <p:nvPr/>
        </p:nvSpPr>
        <p:spPr>
          <a:xfrm>
            <a:off x="0" y="4824575"/>
            <a:ext cx="9144000" cy="245400"/>
          </a:xfrm>
          <a:prstGeom prst="rect">
            <a:avLst/>
          </a:prstGeom>
          <a:solidFill>
            <a:srgbClr val="FECF00"/>
          </a:solidFill>
          <a:ln w="9525" cap="flat" cmpd="sng">
            <a:solidFill>
              <a:srgbClr val="FECF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29" name="Google Shape;229;p27"/>
          <p:cNvSpPr txBox="1"/>
          <p:nvPr/>
        </p:nvSpPr>
        <p:spPr>
          <a:xfrm>
            <a:off x="402475" y="4796625"/>
            <a:ext cx="1467000" cy="245400"/>
          </a:xfrm>
          <a:prstGeom prst="rect">
            <a:avLst/>
          </a:prstGeom>
          <a:noFill/>
          <a:ln>
            <a:noFill/>
          </a:ln>
        </p:spPr>
        <p:txBody>
          <a:bodyPr spcFirstLastPara="1" wrap="square" lIns="45700" tIns="45700" rIns="45700" bIns="45700" anchor="t" anchorCtr="0">
            <a:noAutofit/>
          </a:bodyPr>
          <a:lstStyle/>
          <a:p>
            <a:pPr marL="0" marR="0" lvl="0" indent="0" algn="l" rtl="0">
              <a:lnSpc>
                <a:spcPct val="100000"/>
              </a:lnSpc>
              <a:spcBef>
                <a:spcPts val="0"/>
              </a:spcBef>
              <a:spcAft>
                <a:spcPts val="0"/>
              </a:spcAft>
              <a:buClr>
                <a:srgbClr val="FFFFFF"/>
              </a:buClr>
              <a:buSzPts val="1400"/>
              <a:buFont typeface="Arial"/>
              <a:buNone/>
            </a:pPr>
            <a:r>
              <a:rPr lang="en" sz="1400" b="1" i="0" u="none" strike="noStrike" cap="none">
                <a:solidFill>
                  <a:srgbClr val="FFFFFF"/>
                </a:solidFill>
                <a:latin typeface="Arial"/>
                <a:ea typeface="Arial"/>
                <a:cs typeface="Arial"/>
                <a:sym typeface="Arial"/>
              </a:rPr>
              <a:t>@EducateIN</a:t>
            </a:r>
            <a:endParaRPr sz="1400" b="0" i="0" u="none" strike="noStrike" cap="none">
              <a:solidFill>
                <a:srgbClr val="000000"/>
              </a:solidFill>
              <a:latin typeface="Arial"/>
              <a:ea typeface="Arial"/>
              <a:cs typeface="Arial"/>
              <a:sym typeface="Arial"/>
            </a:endParaRPr>
          </a:p>
        </p:txBody>
      </p:sp>
      <p:pic>
        <p:nvPicPr>
          <p:cNvPr id="230" name="Google Shape;230;p27"/>
          <p:cNvPicPr preferRelativeResize="0"/>
          <p:nvPr/>
        </p:nvPicPr>
        <p:blipFill rotWithShape="1">
          <a:blip r:embed="rId3">
            <a:alphaModFix/>
          </a:blip>
          <a:srcRect/>
          <a:stretch/>
        </p:blipFill>
        <p:spPr>
          <a:xfrm>
            <a:off x="72462" y="4796613"/>
            <a:ext cx="330016" cy="317525"/>
          </a:xfrm>
          <a:prstGeom prst="rect">
            <a:avLst/>
          </a:prstGeom>
          <a:noFill/>
          <a:ln>
            <a:noFill/>
          </a:ln>
        </p:spPr>
      </p:pic>
      <p:sp>
        <p:nvSpPr>
          <p:cNvPr id="231" name="Google Shape;231;p27"/>
          <p:cNvSpPr/>
          <p:nvPr/>
        </p:nvSpPr>
        <p:spPr>
          <a:xfrm rot="31">
            <a:off x="908928" y="78095"/>
            <a:ext cx="7326145" cy="939858"/>
          </a:xfrm>
          <a:prstGeom prst="rect">
            <a:avLst/>
          </a:prstGeom>
        </p:spPr>
        <p:txBody>
          <a:bodyPr>
            <a:prstTxWarp prst="textPlain">
              <a:avLst/>
            </a:prstTxWarp>
          </a:bodyPr>
          <a:lstStyle/>
          <a:p>
            <a:pPr lvl="0" algn="ctr"/>
            <a:r>
              <a:rPr b="0" i="0">
                <a:ln w="9525" cap="flat" cmpd="sng">
                  <a:solidFill>
                    <a:srgbClr val="FECF00"/>
                  </a:solidFill>
                  <a:prstDash val="solid"/>
                  <a:round/>
                  <a:headEnd type="none" w="sm" len="sm"/>
                  <a:tailEnd type="none" w="sm" len="sm"/>
                </a:ln>
                <a:solidFill>
                  <a:srgbClr val="FFFFFF"/>
                </a:solidFill>
                <a:latin typeface="Viga"/>
              </a:rPr>
              <a:t>NOT included on Membership</a:t>
            </a:r>
          </a:p>
        </p:txBody>
      </p:sp>
      <p:sp>
        <p:nvSpPr>
          <p:cNvPr id="232" name="Google Shape;232;p27"/>
          <p:cNvSpPr txBox="1"/>
          <p:nvPr/>
        </p:nvSpPr>
        <p:spPr>
          <a:xfrm>
            <a:off x="234300" y="1036025"/>
            <a:ext cx="8691600" cy="3420000"/>
          </a:xfrm>
          <a:prstGeom prst="rect">
            <a:avLst/>
          </a:prstGeom>
          <a:noFill/>
          <a:ln>
            <a:noFill/>
          </a:ln>
        </p:spPr>
        <p:txBody>
          <a:bodyPr spcFirstLastPara="1" wrap="square" lIns="91425" tIns="91425" rIns="91425" bIns="91425" anchor="t" anchorCtr="0">
            <a:noAutofit/>
          </a:bodyPr>
          <a:lstStyle/>
          <a:p>
            <a:pPr marL="457200" marR="0" lvl="0" indent="-381000" algn="l" rtl="0">
              <a:lnSpc>
                <a:spcPct val="100000"/>
              </a:lnSpc>
              <a:spcBef>
                <a:spcPts val="0"/>
              </a:spcBef>
              <a:spcAft>
                <a:spcPts val="0"/>
              </a:spcAft>
              <a:buClr>
                <a:srgbClr val="000000"/>
              </a:buClr>
              <a:buSzPts val="2400"/>
              <a:buFont typeface="Oswald"/>
              <a:buChar char="●"/>
            </a:pPr>
            <a:r>
              <a:rPr lang="en" sz="2200" b="1" i="0" u="none" strike="noStrike" cap="none">
                <a:solidFill>
                  <a:srgbClr val="000000"/>
                </a:solidFill>
                <a:latin typeface="Arial"/>
                <a:ea typeface="Arial"/>
                <a:cs typeface="Arial"/>
                <a:sym typeface="Arial"/>
              </a:rPr>
              <a:t>Students with legal settlement in another state;</a:t>
            </a:r>
            <a:endParaRPr sz="2200" b="1" i="0" u="none" strike="noStrike" cap="none">
              <a:solidFill>
                <a:srgbClr val="000000"/>
              </a:solidFill>
              <a:latin typeface="Arial"/>
              <a:ea typeface="Arial"/>
              <a:cs typeface="Arial"/>
              <a:sym typeface="Arial"/>
            </a:endParaRPr>
          </a:p>
          <a:p>
            <a:pPr marL="457200" marR="0" lvl="0" indent="-381000" algn="l" rtl="0">
              <a:lnSpc>
                <a:spcPct val="100000"/>
              </a:lnSpc>
              <a:spcBef>
                <a:spcPts val="0"/>
              </a:spcBef>
              <a:spcAft>
                <a:spcPts val="0"/>
              </a:spcAft>
              <a:buClr>
                <a:srgbClr val="000000"/>
              </a:buClr>
              <a:buSzPts val="2400"/>
              <a:buFont typeface="Oswald"/>
              <a:buChar char="●"/>
            </a:pPr>
            <a:r>
              <a:rPr lang="en" sz="2200" b="1" i="0" u="none" strike="noStrike" cap="none">
                <a:solidFill>
                  <a:srgbClr val="000000"/>
                </a:solidFill>
                <a:latin typeface="Arial"/>
                <a:ea typeface="Arial"/>
                <a:cs typeface="Arial"/>
                <a:sym typeface="Arial"/>
              </a:rPr>
              <a:t>Students enrolled in Indiana School for the Blind;</a:t>
            </a:r>
            <a:endParaRPr sz="2200" b="1" i="0" u="none" strike="noStrike" cap="none">
              <a:solidFill>
                <a:srgbClr val="000000"/>
              </a:solidFill>
              <a:latin typeface="Arial"/>
              <a:ea typeface="Arial"/>
              <a:cs typeface="Arial"/>
              <a:sym typeface="Arial"/>
            </a:endParaRPr>
          </a:p>
          <a:p>
            <a:pPr marL="457200" marR="0" lvl="0" indent="-381000" algn="l" rtl="0">
              <a:lnSpc>
                <a:spcPct val="100000"/>
              </a:lnSpc>
              <a:spcBef>
                <a:spcPts val="0"/>
              </a:spcBef>
              <a:spcAft>
                <a:spcPts val="0"/>
              </a:spcAft>
              <a:buClr>
                <a:srgbClr val="000000"/>
              </a:buClr>
              <a:buSzPts val="2400"/>
              <a:buFont typeface="Oswald"/>
              <a:buChar char="●"/>
            </a:pPr>
            <a:r>
              <a:rPr lang="en" sz="2200" b="1" i="0" u="none" strike="noStrike" cap="none">
                <a:solidFill>
                  <a:srgbClr val="000000"/>
                </a:solidFill>
                <a:latin typeface="Arial"/>
                <a:ea typeface="Arial"/>
                <a:cs typeface="Arial"/>
                <a:sym typeface="Arial"/>
              </a:rPr>
              <a:t>Students enrolled in Indiana School for the Deaf;</a:t>
            </a:r>
            <a:endParaRPr sz="2200" b="1" i="0" u="none" strike="noStrike" cap="none">
              <a:solidFill>
                <a:srgbClr val="000000"/>
              </a:solidFill>
              <a:latin typeface="Arial"/>
              <a:ea typeface="Arial"/>
              <a:cs typeface="Arial"/>
              <a:sym typeface="Arial"/>
            </a:endParaRPr>
          </a:p>
          <a:p>
            <a:pPr marL="457200" marR="0" lvl="0" indent="-381000" algn="l" rtl="0">
              <a:lnSpc>
                <a:spcPct val="100000"/>
              </a:lnSpc>
              <a:spcBef>
                <a:spcPts val="0"/>
              </a:spcBef>
              <a:spcAft>
                <a:spcPts val="0"/>
              </a:spcAft>
              <a:buClr>
                <a:srgbClr val="000000"/>
              </a:buClr>
              <a:buSzPts val="2400"/>
              <a:buFont typeface="Oswald"/>
              <a:buChar char="●"/>
            </a:pPr>
            <a:r>
              <a:rPr lang="en" sz="2200" b="1" i="0" u="none" strike="noStrike" cap="none">
                <a:solidFill>
                  <a:srgbClr val="000000"/>
                </a:solidFill>
                <a:latin typeface="Arial"/>
                <a:ea typeface="Arial"/>
                <a:cs typeface="Arial"/>
                <a:sym typeface="Arial"/>
              </a:rPr>
              <a:t>Seniors finishing graduation requirements prior to Oct. 1</a:t>
            </a:r>
            <a:r>
              <a:rPr lang="en" sz="2200" b="1" i="0" u="none" strike="noStrike" cap="none" baseline="30000">
                <a:solidFill>
                  <a:srgbClr val="000000"/>
                </a:solidFill>
                <a:latin typeface="Arial"/>
                <a:ea typeface="Arial"/>
                <a:cs typeface="Arial"/>
                <a:sym typeface="Arial"/>
              </a:rPr>
              <a:t>st</a:t>
            </a:r>
            <a:r>
              <a:rPr lang="en" sz="2200" b="1" i="0" u="none" strike="noStrike" cap="none">
                <a:solidFill>
                  <a:srgbClr val="000000"/>
                </a:solidFill>
                <a:latin typeface="Arial"/>
                <a:ea typeface="Arial"/>
                <a:cs typeface="Arial"/>
                <a:sym typeface="Arial"/>
              </a:rPr>
              <a:t>;</a:t>
            </a:r>
            <a:endParaRPr sz="2200" b="1" i="0" u="none" strike="noStrike" cap="none">
              <a:solidFill>
                <a:srgbClr val="000000"/>
              </a:solidFill>
              <a:latin typeface="Arial"/>
              <a:ea typeface="Arial"/>
              <a:cs typeface="Arial"/>
              <a:sym typeface="Arial"/>
            </a:endParaRPr>
          </a:p>
          <a:p>
            <a:pPr marL="457200" marR="0" lvl="0" indent="-381000" algn="l" rtl="0">
              <a:lnSpc>
                <a:spcPct val="100000"/>
              </a:lnSpc>
              <a:spcBef>
                <a:spcPts val="0"/>
              </a:spcBef>
              <a:spcAft>
                <a:spcPts val="0"/>
              </a:spcAft>
              <a:buClr>
                <a:srgbClr val="000000"/>
              </a:buClr>
              <a:buSzPts val="2400"/>
              <a:buFont typeface="Oswald"/>
              <a:buChar char="●"/>
            </a:pPr>
            <a:r>
              <a:rPr lang="en" sz="2200" b="1" i="0" u="none" strike="noStrike" cap="none">
                <a:solidFill>
                  <a:srgbClr val="000000"/>
                </a:solidFill>
                <a:latin typeface="Arial"/>
                <a:ea typeface="Arial"/>
                <a:cs typeface="Arial"/>
                <a:sym typeface="Arial"/>
              </a:rPr>
              <a:t>Expelled General Education students;</a:t>
            </a:r>
            <a:endParaRPr sz="2200" b="1" i="0" u="none" strike="noStrike" cap="none">
              <a:solidFill>
                <a:srgbClr val="000000"/>
              </a:solidFill>
              <a:latin typeface="Arial"/>
              <a:ea typeface="Arial"/>
              <a:cs typeface="Arial"/>
              <a:sym typeface="Arial"/>
            </a:endParaRPr>
          </a:p>
          <a:p>
            <a:pPr marL="457200" marR="0" lvl="0" indent="-381000" algn="l" rtl="0">
              <a:lnSpc>
                <a:spcPct val="100000"/>
              </a:lnSpc>
              <a:spcBef>
                <a:spcPts val="0"/>
              </a:spcBef>
              <a:spcAft>
                <a:spcPts val="0"/>
              </a:spcAft>
              <a:buClr>
                <a:srgbClr val="000000"/>
              </a:buClr>
              <a:buSzPts val="2400"/>
              <a:buFont typeface="Oswald"/>
              <a:buChar char="●"/>
            </a:pPr>
            <a:r>
              <a:rPr lang="en" sz="2200" b="1" i="0" u="none" strike="noStrike" cap="none">
                <a:solidFill>
                  <a:srgbClr val="000000"/>
                </a:solidFill>
                <a:latin typeface="Arial"/>
                <a:ea typeface="Arial"/>
                <a:cs typeface="Arial"/>
                <a:sym typeface="Arial"/>
              </a:rPr>
              <a:t>Adult Secondary Education students;</a:t>
            </a:r>
            <a:endParaRPr sz="2200" b="1" i="0" u="none" strike="noStrike" cap="none">
              <a:solidFill>
                <a:srgbClr val="000000"/>
              </a:solidFill>
              <a:latin typeface="Arial"/>
              <a:ea typeface="Arial"/>
              <a:cs typeface="Arial"/>
              <a:sym typeface="Arial"/>
            </a:endParaRPr>
          </a:p>
          <a:p>
            <a:pPr marL="457200" marR="0" lvl="0" indent="-381000" algn="l" rtl="0">
              <a:lnSpc>
                <a:spcPct val="100000"/>
              </a:lnSpc>
              <a:spcBef>
                <a:spcPts val="0"/>
              </a:spcBef>
              <a:spcAft>
                <a:spcPts val="0"/>
              </a:spcAft>
              <a:buClr>
                <a:srgbClr val="000000"/>
              </a:buClr>
              <a:buSzPts val="2400"/>
              <a:buFont typeface="Oswald"/>
              <a:buChar char="●"/>
            </a:pPr>
            <a:r>
              <a:rPr lang="en" sz="2200" b="1" i="0" u="none" strike="noStrike" cap="none">
                <a:solidFill>
                  <a:srgbClr val="000000"/>
                </a:solidFill>
                <a:latin typeface="Arial"/>
                <a:ea typeface="Arial"/>
                <a:cs typeface="Arial"/>
                <a:sym typeface="Arial"/>
              </a:rPr>
              <a:t>Students who graduate mid-year are not counted for Period 2; or</a:t>
            </a:r>
            <a:endParaRPr sz="2200" b="1" i="0" u="none" strike="noStrike" cap="none">
              <a:solidFill>
                <a:srgbClr val="000000"/>
              </a:solidFill>
              <a:latin typeface="Arial"/>
              <a:ea typeface="Arial"/>
              <a:cs typeface="Arial"/>
              <a:sym typeface="Arial"/>
            </a:endParaRPr>
          </a:p>
          <a:p>
            <a:pPr marL="457200" marR="0" lvl="0" indent="-381000" algn="l" rtl="0">
              <a:lnSpc>
                <a:spcPct val="100000"/>
              </a:lnSpc>
              <a:spcBef>
                <a:spcPts val="0"/>
              </a:spcBef>
              <a:spcAft>
                <a:spcPts val="0"/>
              </a:spcAft>
              <a:buClr>
                <a:srgbClr val="000000"/>
              </a:buClr>
              <a:buSzPts val="2400"/>
              <a:buFont typeface="Oswald"/>
              <a:buChar char="●"/>
            </a:pPr>
            <a:r>
              <a:rPr lang="en" sz="2200" b="1" i="0" u="none" strike="noStrike" cap="none">
                <a:solidFill>
                  <a:srgbClr val="000000"/>
                </a:solidFill>
                <a:latin typeface="Arial"/>
                <a:ea typeface="Arial"/>
                <a:cs typeface="Arial"/>
                <a:sym typeface="Arial"/>
              </a:rPr>
              <a:t>Foreign Students with an F1 Visa attending your school</a:t>
            </a:r>
            <a:endParaRPr sz="2200" b="1"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36"/>
        <p:cNvGrpSpPr/>
        <p:nvPr/>
      </p:nvGrpSpPr>
      <p:grpSpPr>
        <a:xfrm>
          <a:off x="0" y="0"/>
          <a:ext cx="0" cy="0"/>
          <a:chOff x="0" y="0"/>
          <a:chExt cx="0" cy="0"/>
        </a:xfrm>
      </p:grpSpPr>
      <p:sp>
        <p:nvSpPr>
          <p:cNvPr id="237" name="Google Shape;237;p28"/>
          <p:cNvSpPr/>
          <p:nvPr/>
        </p:nvSpPr>
        <p:spPr>
          <a:xfrm>
            <a:off x="0" y="1725"/>
            <a:ext cx="9144000" cy="938700"/>
          </a:xfrm>
          <a:prstGeom prst="rect">
            <a:avLst/>
          </a:prstGeom>
          <a:solidFill>
            <a:srgbClr val="151E49"/>
          </a:solidFill>
          <a:ln w="19050" cap="flat" cmpd="sng">
            <a:solidFill>
              <a:srgbClr val="151E49"/>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38" name="Google Shape;238;p28"/>
          <p:cNvSpPr/>
          <p:nvPr/>
        </p:nvSpPr>
        <p:spPr>
          <a:xfrm>
            <a:off x="0" y="4570350"/>
            <a:ext cx="9144000" cy="245400"/>
          </a:xfrm>
          <a:prstGeom prst="rect">
            <a:avLst/>
          </a:prstGeom>
          <a:solidFill>
            <a:srgbClr val="151E49"/>
          </a:solidFill>
          <a:ln w="9525" cap="flat" cmpd="sng">
            <a:solidFill>
              <a:srgbClr val="151E49"/>
            </a:solidFill>
            <a:prstDash val="solid"/>
            <a:round/>
            <a:headEnd type="none" w="sm" len="sm"/>
            <a:tailEnd type="none" w="sm" len="sm"/>
          </a:ln>
        </p:spPr>
        <p:txBody>
          <a:bodyPr spcFirstLastPara="1" wrap="square" lIns="91425" tIns="91425" rIns="91425" bIns="91425" anchor="ctr" anchorCtr="0">
            <a:noAutofit/>
          </a:bodyPr>
          <a:lstStyle/>
          <a:p>
            <a:pPr marL="0" marR="0" lvl="0" indent="0" algn="r" rtl="0">
              <a:lnSpc>
                <a:spcPct val="100000"/>
              </a:lnSpc>
              <a:spcBef>
                <a:spcPts val="0"/>
              </a:spcBef>
              <a:spcAft>
                <a:spcPts val="0"/>
              </a:spcAft>
              <a:buClr>
                <a:srgbClr val="000000"/>
              </a:buClr>
              <a:buSzPts val="1200"/>
              <a:buFont typeface="Arial"/>
              <a:buNone/>
            </a:pPr>
            <a:endParaRPr sz="1200" b="0" i="1" u="none" strike="noStrike" cap="none">
              <a:solidFill>
                <a:srgbClr val="FFFFFF"/>
              </a:solidFill>
              <a:latin typeface="Arial"/>
              <a:ea typeface="Arial"/>
              <a:cs typeface="Arial"/>
              <a:sym typeface="Arial"/>
            </a:endParaRPr>
          </a:p>
        </p:txBody>
      </p:sp>
      <p:sp>
        <p:nvSpPr>
          <p:cNvPr id="239" name="Google Shape;239;p28"/>
          <p:cNvSpPr/>
          <p:nvPr/>
        </p:nvSpPr>
        <p:spPr>
          <a:xfrm>
            <a:off x="0" y="4824575"/>
            <a:ext cx="9144000" cy="245400"/>
          </a:xfrm>
          <a:prstGeom prst="rect">
            <a:avLst/>
          </a:prstGeom>
          <a:solidFill>
            <a:srgbClr val="FECF00"/>
          </a:solidFill>
          <a:ln w="9525" cap="flat" cmpd="sng">
            <a:solidFill>
              <a:srgbClr val="FECF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40" name="Google Shape;240;p28"/>
          <p:cNvSpPr txBox="1"/>
          <p:nvPr/>
        </p:nvSpPr>
        <p:spPr>
          <a:xfrm>
            <a:off x="402475" y="4796625"/>
            <a:ext cx="1467000" cy="245400"/>
          </a:xfrm>
          <a:prstGeom prst="rect">
            <a:avLst/>
          </a:prstGeom>
          <a:noFill/>
          <a:ln>
            <a:noFill/>
          </a:ln>
        </p:spPr>
        <p:txBody>
          <a:bodyPr spcFirstLastPara="1" wrap="square" lIns="45700" tIns="45700" rIns="45700" bIns="45700" anchor="t" anchorCtr="0">
            <a:noAutofit/>
          </a:bodyPr>
          <a:lstStyle/>
          <a:p>
            <a:pPr marL="0" marR="0" lvl="0" indent="0" algn="l" rtl="0">
              <a:lnSpc>
                <a:spcPct val="100000"/>
              </a:lnSpc>
              <a:spcBef>
                <a:spcPts val="0"/>
              </a:spcBef>
              <a:spcAft>
                <a:spcPts val="0"/>
              </a:spcAft>
              <a:buClr>
                <a:srgbClr val="FFFFFF"/>
              </a:buClr>
              <a:buSzPts val="1400"/>
              <a:buFont typeface="Arial"/>
              <a:buNone/>
            </a:pPr>
            <a:r>
              <a:rPr lang="en" sz="1400" b="1" i="0" u="none" strike="noStrike" cap="none">
                <a:solidFill>
                  <a:srgbClr val="FFFFFF"/>
                </a:solidFill>
                <a:latin typeface="Arial"/>
                <a:ea typeface="Arial"/>
                <a:cs typeface="Arial"/>
                <a:sym typeface="Arial"/>
              </a:rPr>
              <a:t>@EducateIN</a:t>
            </a:r>
            <a:endParaRPr sz="1400" b="0" i="0" u="none" strike="noStrike" cap="none">
              <a:solidFill>
                <a:srgbClr val="000000"/>
              </a:solidFill>
              <a:latin typeface="Arial"/>
              <a:ea typeface="Arial"/>
              <a:cs typeface="Arial"/>
              <a:sym typeface="Arial"/>
            </a:endParaRPr>
          </a:p>
        </p:txBody>
      </p:sp>
      <p:pic>
        <p:nvPicPr>
          <p:cNvPr id="241" name="Google Shape;241;p28"/>
          <p:cNvPicPr preferRelativeResize="0"/>
          <p:nvPr/>
        </p:nvPicPr>
        <p:blipFill rotWithShape="1">
          <a:blip r:embed="rId3">
            <a:alphaModFix/>
          </a:blip>
          <a:srcRect/>
          <a:stretch/>
        </p:blipFill>
        <p:spPr>
          <a:xfrm>
            <a:off x="72462" y="4796613"/>
            <a:ext cx="330016" cy="317525"/>
          </a:xfrm>
          <a:prstGeom prst="rect">
            <a:avLst/>
          </a:prstGeom>
          <a:noFill/>
          <a:ln>
            <a:noFill/>
          </a:ln>
        </p:spPr>
      </p:pic>
      <p:sp>
        <p:nvSpPr>
          <p:cNvPr id="242" name="Google Shape;242;p28"/>
          <p:cNvSpPr/>
          <p:nvPr/>
        </p:nvSpPr>
        <p:spPr>
          <a:xfrm rot="31">
            <a:off x="2084402" y="78085"/>
            <a:ext cx="4975197" cy="939858"/>
          </a:xfrm>
          <a:prstGeom prst="rect">
            <a:avLst/>
          </a:prstGeom>
        </p:spPr>
        <p:txBody>
          <a:bodyPr>
            <a:prstTxWarp prst="textPlain">
              <a:avLst/>
            </a:prstTxWarp>
          </a:bodyPr>
          <a:lstStyle/>
          <a:p>
            <a:pPr lvl="0" algn="ctr"/>
            <a:r>
              <a:rPr b="0" i="0">
                <a:ln w="9525" cap="flat" cmpd="sng">
                  <a:solidFill>
                    <a:srgbClr val="FECF00"/>
                  </a:solidFill>
                  <a:prstDash val="solid"/>
                  <a:round/>
                  <a:headEnd type="none" w="sm" len="sm"/>
                  <a:tailEnd type="none" w="sm" len="sm"/>
                </a:ln>
                <a:solidFill>
                  <a:srgbClr val="FFFFFF"/>
                </a:solidFill>
                <a:latin typeface="Viga"/>
              </a:rPr>
              <a:t>File Transfer Report</a:t>
            </a:r>
          </a:p>
        </p:txBody>
      </p:sp>
      <p:sp>
        <p:nvSpPr>
          <p:cNvPr id="243" name="Google Shape;243;p28"/>
          <p:cNvSpPr txBox="1"/>
          <p:nvPr/>
        </p:nvSpPr>
        <p:spPr>
          <a:xfrm>
            <a:off x="234300" y="1036025"/>
            <a:ext cx="8673300" cy="3300600"/>
          </a:xfrm>
          <a:prstGeom prst="rect">
            <a:avLst/>
          </a:prstGeom>
          <a:noFill/>
          <a:ln>
            <a:noFill/>
          </a:ln>
        </p:spPr>
        <p:txBody>
          <a:bodyPr spcFirstLastPara="1" wrap="square" lIns="91425" tIns="91425" rIns="91425" bIns="91425" anchor="t" anchorCtr="0">
            <a:noAutofit/>
          </a:bodyPr>
          <a:lstStyle/>
          <a:p>
            <a:pPr marL="457200" marR="0" lvl="0" indent="-361950" algn="l" rtl="0">
              <a:lnSpc>
                <a:spcPct val="100000"/>
              </a:lnSpc>
              <a:spcBef>
                <a:spcPts val="0"/>
              </a:spcBef>
              <a:spcAft>
                <a:spcPts val="0"/>
              </a:spcAft>
              <a:buClr>
                <a:srgbClr val="000000"/>
              </a:buClr>
              <a:buSzPts val="2100"/>
              <a:buFont typeface="Oswald"/>
              <a:buChar char="●"/>
            </a:pPr>
            <a:r>
              <a:rPr lang="en" sz="1800" b="0" i="0" u="none" strike="noStrike" cap="none">
                <a:solidFill>
                  <a:srgbClr val="000000"/>
                </a:solidFill>
                <a:latin typeface="Arial"/>
                <a:ea typeface="Arial"/>
                <a:cs typeface="Arial"/>
                <a:sym typeface="Arial"/>
              </a:rPr>
              <a:t>Each file transferred generates a File Transfer report.</a:t>
            </a:r>
            <a:endParaRPr sz="1800" b="0" i="0" u="none" strike="noStrike" cap="none">
              <a:solidFill>
                <a:srgbClr val="000000"/>
              </a:solidFill>
              <a:latin typeface="Arial"/>
              <a:ea typeface="Arial"/>
              <a:cs typeface="Arial"/>
              <a:sym typeface="Arial"/>
            </a:endParaRPr>
          </a:p>
          <a:p>
            <a:pPr marL="457200" marR="0" lvl="0" indent="-361950" algn="l" rtl="0">
              <a:lnSpc>
                <a:spcPct val="100000"/>
              </a:lnSpc>
              <a:spcBef>
                <a:spcPts val="0"/>
              </a:spcBef>
              <a:spcAft>
                <a:spcPts val="0"/>
              </a:spcAft>
              <a:buClr>
                <a:srgbClr val="000000"/>
              </a:buClr>
              <a:buSzPts val="2100"/>
              <a:buFont typeface="Oswald"/>
              <a:buChar char="●"/>
            </a:pPr>
            <a:r>
              <a:rPr lang="en" sz="1800" b="0" i="0" u="none" strike="noStrike" cap="none">
                <a:solidFill>
                  <a:srgbClr val="000000"/>
                </a:solidFill>
                <a:latin typeface="Arial"/>
                <a:ea typeface="Arial"/>
                <a:cs typeface="Arial"/>
                <a:sym typeface="Arial"/>
              </a:rPr>
              <a:t>Each file transfer needs to be viewed for failed and/or warning messages.</a:t>
            </a:r>
            <a:endParaRPr sz="1800" b="0" i="0" u="none" strike="noStrike" cap="none">
              <a:solidFill>
                <a:srgbClr val="000000"/>
              </a:solidFill>
              <a:latin typeface="Arial"/>
              <a:ea typeface="Arial"/>
              <a:cs typeface="Arial"/>
              <a:sym typeface="Arial"/>
            </a:endParaRPr>
          </a:p>
          <a:p>
            <a:pPr marL="457200" marR="0" lvl="0" indent="-361950" algn="l" rtl="0">
              <a:lnSpc>
                <a:spcPct val="100000"/>
              </a:lnSpc>
              <a:spcBef>
                <a:spcPts val="0"/>
              </a:spcBef>
              <a:spcAft>
                <a:spcPts val="0"/>
              </a:spcAft>
              <a:buClr>
                <a:srgbClr val="000000"/>
              </a:buClr>
              <a:buSzPts val="2100"/>
              <a:buFont typeface="Oswald"/>
              <a:buChar char="●"/>
            </a:pPr>
            <a:r>
              <a:rPr lang="en" sz="1800" b="0" i="0" u="none" strike="noStrike" cap="none">
                <a:solidFill>
                  <a:srgbClr val="000000"/>
                </a:solidFill>
                <a:latin typeface="Arial"/>
                <a:ea typeface="Arial"/>
                <a:cs typeface="Arial"/>
                <a:sym typeface="Arial"/>
              </a:rPr>
              <a:t>Each failed message must be resolved.</a:t>
            </a:r>
            <a:endParaRPr sz="1800" b="0" i="0" u="none" strike="noStrike" cap="none">
              <a:solidFill>
                <a:srgbClr val="000000"/>
              </a:solidFill>
              <a:latin typeface="Arial"/>
              <a:ea typeface="Arial"/>
              <a:cs typeface="Arial"/>
              <a:sym typeface="Arial"/>
            </a:endParaRPr>
          </a:p>
          <a:p>
            <a:pPr marL="457200" marR="0" lvl="0" indent="-361950" algn="l" rtl="0">
              <a:lnSpc>
                <a:spcPct val="100000"/>
              </a:lnSpc>
              <a:spcBef>
                <a:spcPts val="0"/>
              </a:spcBef>
              <a:spcAft>
                <a:spcPts val="0"/>
              </a:spcAft>
              <a:buClr>
                <a:srgbClr val="000000"/>
              </a:buClr>
              <a:buSzPts val="2100"/>
              <a:buFont typeface="Oswald"/>
              <a:buChar char="●"/>
            </a:pPr>
            <a:r>
              <a:rPr lang="en" sz="1800" b="0" i="0" u="none" strike="noStrike" cap="none">
                <a:solidFill>
                  <a:srgbClr val="000000"/>
                </a:solidFill>
                <a:latin typeface="Arial"/>
                <a:ea typeface="Arial"/>
                <a:cs typeface="Arial"/>
                <a:sym typeface="Arial"/>
              </a:rPr>
              <a:t>Investigate each warning message as you may find an error in the data submitted.</a:t>
            </a:r>
            <a:endParaRPr sz="1800" b="0" i="0" u="none" strike="noStrike" cap="none">
              <a:solidFill>
                <a:srgbClr val="000000"/>
              </a:solidFill>
              <a:latin typeface="Arial"/>
              <a:ea typeface="Arial"/>
              <a:cs typeface="Arial"/>
              <a:sym typeface="Arial"/>
            </a:endParaRPr>
          </a:p>
          <a:p>
            <a:pPr marL="457200" marR="0" lvl="0" indent="-361950" algn="l" rtl="0">
              <a:lnSpc>
                <a:spcPct val="100000"/>
              </a:lnSpc>
              <a:spcBef>
                <a:spcPts val="0"/>
              </a:spcBef>
              <a:spcAft>
                <a:spcPts val="0"/>
              </a:spcAft>
              <a:buClr>
                <a:srgbClr val="000000"/>
              </a:buClr>
              <a:buSzPts val="2100"/>
              <a:buFont typeface="Oswald"/>
              <a:buChar char="●"/>
            </a:pPr>
            <a:r>
              <a:rPr lang="en" sz="1800" b="0" i="0" u="none" strike="noStrike" cap="none">
                <a:solidFill>
                  <a:srgbClr val="000000"/>
                </a:solidFill>
                <a:latin typeface="Arial"/>
                <a:ea typeface="Arial"/>
                <a:cs typeface="Arial"/>
                <a:sym typeface="Arial"/>
              </a:rPr>
              <a:t>See slides at the end of this document that provide sample Membership failed and warning messages.</a:t>
            </a:r>
            <a:endParaRPr sz="1800" b="0" i="0" u="none" strike="noStrike" cap="none">
              <a:solidFill>
                <a:srgbClr val="000000"/>
              </a:solidFill>
              <a:latin typeface="Arial"/>
              <a:ea typeface="Arial"/>
              <a:cs typeface="Arial"/>
              <a:sym typeface="Arial"/>
            </a:endParaRPr>
          </a:p>
          <a:p>
            <a:pPr marL="457200" marR="0" lvl="0" indent="-361950" algn="l" rtl="0">
              <a:lnSpc>
                <a:spcPct val="100000"/>
              </a:lnSpc>
              <a:spcBef>
                <a:spcPts val="0"/>
              </a:spcBef>
              <a:spcAft>
                <a:spcPts val="0"/>
              </a:spcAft>
              <a:buClr>
                <a:srgbClr val="000000"/>
              </a:buClr>
              <a:buSzPts val="2100"/>
              <a:buFont typeface="Oswald"/>
              <a:buChar char="●"/>
            </a:pPr>
            <a:r>
              <a:rPr lang="en" sz="1800" b="0" i="0" u="none" strike="noStrike" cap="none">
                <a:solidFill>
                  <a:srgbClr val="000000"/>
                </a:solidFill>
                <a:latin typeface="Arial"/>
                <a:ea typeface="Arial"/>
                <a:cs typeface="Arial"/>
                <a:sym typeface="Arial"/>
              </a:rPr>
              <a:t>For detailed guidance with understanding file transfer results view the </a:t>
            </a:r>
            <a:r>
              <a:rPr lang="en" sz="1800" b="1" i="0" u="sng" strike="noStrike" cap="none">
                <a:solidFill>
                  <a:srgbClr val="000000"/>
                </a:solidFill>
                <a:latin typeface="Arial"/>
                <a:ea typeface="Arial"/>
                <a:cs typeface="Arial"/>
                <a:sym typeface="Arial"/>
              </a:rPr>
              <a:t>Understanding Data Submission 5.1.17 </a:t>
            </a:r>
            <a:r>
              <a:rPr lang="en" sz="1800" b="0" i="0" u="none" strike="noStrike" cap="none">
                <a:solidFill>
                  <a:srgbClr val="000000"/>
                </a:solidFill>
                <a:latin typeface="Arial"/>
                <a:ea typeface="Arial"/>
                <a:cs typeface="Arial"/>
                <a:sym typeface="Arial"/>
              </a:rPr>
              <a:t>Training posted to the Data Reporting Help page </a:t>
            </a:r>
            <a:r>
              <a:rPr lang="en" sz="1800" b="0" i="0" u="sng" strike="noStrike" cap="none">
                <a:solidFill>
                  <a:srgbClr val="1155CC"/>
                </a:solidFill>
                <a:latin typeface="Arial"/>
                <a:ea typeface="Arial"/>
                <a:cs typeface="Arial"/>
                <a:sym typeface="Arial"/>
                <a:hlinkClick r:id="rId4"/>
              </a:rPr>
              <a:t>https://www.doe.in.gov/it/data-reporting</a:t>
            </a:r>
            <a:r>
              <a:rPr lang="en" sz="1800" b="0" i="0" u="none" strike="noStrike" cap="none">
                <a:solidFill>
                  <a:srgbClr val="000000"/>
                </a:solidFill>
                <a:latin typeface="Arial"/>
                <a:ea typeface="Arial"/>
                <a:cs typeface="Arial"/>
                <a:sym typeface="Arial"/>
              </a:rPr>
              <a:t> Select the Data Trainings tile.</a:t>
            </a:r>
            <a:endParaRPr sz="18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47"/>
        <p:cNvGrpSpPr/>
        <p:nvPr/>
      </p:nvGrpSpPr>
      <p:grpSpPr>
        <a:xfrm>
          <a:off x="0" y="0"/>
          <a:ext cx="0" cy="0"/>
          <a:chOff x="0" y="0"/>
          <a:chExt cx="0" cy="0"/>
        </a:xfrm>
      </p:grpSpPr>
      <p:sp>
        <p:nvSpPr>
          <p:cNvPr id="248" name="Google Shape;248;p29"/>
          <p:cNvSpPr/>
          <p:nvPr/>
        </p:nvSpPr>
        <p:spPr>
          <a:xfrm>
            <a:off x="0" y="1725"/>
            <a:ext cx="9144000" cy="938700"/>
          </a:xfrm>
          <a:prstGeom prst="rect">
            <a:avLst/>
          </a:prstGeom>
          <a:solidFill>
            <a:srgbClr val="151E49"/>
          </a:solidFill>
          <a:ln w="19050" cap="flat" cmpd="sng">
            <a:solidFill>
              <a:srgbClr val="151E49"/>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49" name="Google Shape;249;p29"/>
          <p:cNvSpPr/>
          <p:nvPr/>
        </p:nvSpPr>
        <p:spPr>
          <a:xfrm>
            <a:off x="0" y="4570350"/>
            <a:ext cx="9144000" cy="245400"/>
          </a:xfrm>
          <a:prstGeom prst="rect">
            <a:avLst/>
          </a:prstGeom>
          <a:solidFill>
            <a:srgbClr val="151E49"/>
          </a:solidFill>
          <a:ln w="9525" cap="flat" cmpd="sng">
            <a:solidFill>
              <a:srgbClr val="151E49"/>
            </a:solidFill>
            <a:prstDash val="solid"/>
            <a:round/>
            <a:headEnd type="none" w="sm" len="sm"/>
            <a:tailEnd type="none" w="sm" len="sm"/>
          </a:ln>
        </p:spPr>
        <p:txBody>
          <a:bodyPr spcFirstLastPara="1" wrap="square" lIns="91425" tIns="91425" rIns="91425" bIns="91425" anchor="ctr" anchorCtr="0">
            <a:noAutofit/>
          </a:bodyPr>
          <a:lstStyle/>
          <a:p>
            <a:pPr marL="0" marR="0" lvl="0" indent="0" algn="r" rtl="0">
              <a:lnSpc>
                <a:spcPct val="100000"/>
              </a:lnSpc>
              <a:spcBef>
                <a:spcPts val="0"/>
              </a:spcBef>
              <a:spcAft>
                <a:spcPts val="0"/>
              </a:spcAft>
              <a:buClr>
                <a:srgbClr val="000000"/>
              </a:buClr>
              <a:buSzPts val="1200"/>
              <a:buFont typeface="Arial"/>
              <a:buNone/>
            </a:pPr>
            <a:endParaRPr sz="1200" b="0" i="1" u="none" strike="noStrike" cap="none">
              <a:solidFill>
                <a:srgbClr val="FFFFFF"/>
              </a:solidFill>
              <a:latin typeface="Arial"/>
              <a:ea typeface="Arial"/>
              <a:cs typeface="Arial"/>
              <a:sym typeface="Arial"/>
            </a:endParaRPr>
          </a:p>
        </p:txBody>
      </p:sp>
      <p:sp>
        <p:nvSpPr>
          <p:cNvPr id="250" name="Google Shape;250;p29"/>
          <p:cNvSpPr/>
          <p:nvPr/>
        </p:nvSpPr>
        <p:spPr>
          <a:xfrm>
            <a:off x="0" y="4824575"/>
            <a:ext cx="9144000" cy="245400"/>
          </a:xfrm>
          <a:prstGeom prst="rect">
            <a:avLst/>
          </a:prstGeom>
          <a:solidFill>
            <a:srgbClr val="FECF00"/>
          </a:solidFill>
          <a:ln w="9525" cap="flat" cmpd="sng">
            <a:solidFill>
              <a:srgbClr val="FECF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51" name="Google Shape;251;p29"/>
          <p:cNvSpPr txBox="1"/>
          <p:nvPr/>
        </p:nvSpPr>
        <p:spPr>
          <a:xfrm>
            <a:off x="402475" y="4796625"/>
            <a:ext cx="1467000" cy="245400"/>
          </a:xfrm>
          <a:prstGeom prst="rect">
            <a:avLst/>
          </a:prstGeom>
          <a:noFill/>
          <a:ln>
            <a:noFill/>
          </a:ln>
        </p:spPr>
        <p:txBody>
          <a:bodyPr spcFirstLastPara="1" wrap="square" lIns="45700" tIns="45700" rIns="45700" bIns="45700" anchor="t" anchorCtr="0">
            <a:noAutofit/>
          </a:bodyPr>
          <a:lstStyle/>
          <a:p>
            <a:pPr marL="0" marR="0" lvl="0" indent="0" algn="l" rtl="0">
              <a:lnSpc>
                <a:spcPct val="100000"/>
              </a:lnSpc>
              <a:spcBef>
                <a:spcPts val="0"/>
              </a:spcBef>
              <a:spcAft>
                <a:spcPts val="0"/>
              </a:spcAft>
              <a:buClr>
                <a:srgbClr val="FFFFFF"/>
              </a:buClr>
              <a:buSzPts val="1400"/>
              <a:buFont typeface="Arial"/>
              <a:buNone/>
            </a:pPr>
            <a:r>
              <a:rPr lang="en" sz="1400" b="1" i="0" u="none" strike="noStrike" cap="none">
                <a:solidFill>
                  <a:srgbClr val="FFFFFF"/>
                </a:solidFill>
                <a:latin typeface="Arial"/>
                <a:ea typeface="Arial"/>
                <a:cs typeface="Arial"/>
                <a:sym typeface="Arial"/>
              </a:rPr>
              <a:t>@EducateIN</a:t>
            </a:r>
            <a:endParaRPr sz="1400" b="0" i="0" u="none" strike="noStrike" cap="none">
              <a:solidFill>
                <a:srgbClr val="000000"/>
              </a:solidFill>
              <a:latin typeface="Arial"/>
              <a:ea typeface="Arial"/>
              <a:cs typeface="Arial"/>
              <a:sym typeface="Arial"/>
            </a:endParaRPr>
          </a:p>
        </p:txBody>
      </p:sp>
      <p:pic>
        <p:nvPicPr>
          <p:cNvPr id="252" name="Google Shape;252;p29"/>
          <p:cNvPicPr preferRelativeResize="0"/>
          <p:nvPr/>
        </p:nvPicPr>
        <p:blipFill rotWithShape="1">
          <a:blip r:embed="rId3">
            <a:alphaModFix/>
          </a:blip>
          <a:srcRect/>
          <a:stretch/>
        </p:blipFill>
        <p:spPr>
          <a:xfrm>
            <a:off x="72462" y="4796613"/>
            <a:ext cx="330016" cy="317525"/>
          </a:xfrm>
          <a:prstGeom prst="rect">
            <a:avLst/>
          </a:prstGeom>
          <a:noFill/>
          <a:ln>
            <a:noFill/>
          </a:ln>
        </p:spPr>
      </p:pic>
      <p:sp>
        <p:nvSpPr>
          <p:cNvPr id="253" name="Google Shape;253;p29"/>
          <p:cNvSpPr/>
          <p:nvPr/>
        </p:nvSpPr>
        <p:spPr>
          <a:xfrm rot="31">
            <a:off x="591006" y="498"/>
            <a:ext cx="7961988" cy="939858"/>
          </a:xfrm>
          <a:prstGeom prst="rect">
            <a:avLst/>
          </a:prstGeom>
        </p:spPr>
        <p:txBody>
          <a:bodyPr>
            <a:prstTxWarp prst="textPlain">
              <a:avLst/>
            </a:prstTxWarp>
          </a:bodyPr>
          <a:lstStyle/>
          <a:p>
            <a:pPr lvl="0" algn="ctr"/>
            <a:r>
              <a:rPr b="0" i="0">
                <a:ln w="9525" cap="flat" cmpd="sng">
                  <a:solidFill>
                    <a:srgbClr val="FECF00"/>
                  </a:solidFill>
                  <a:prstDash val="solid"/>
                  <a:round/>
                  <a:headEnd type="none" w="sm" len="sm"/>
                  <a:tailEnd type="none" w="sm" len="sm"/>
                </a:ln>
                <a:solidFill>
                  <a:srgbClr val="FFFFFF"/>
                </a:solidFill>
                <a:latin typeface="Viga"/>
              </a:rPr>
              <a:t>Membership Conflict Resolution</a:t>
            </a:r>
          </a:p>
        </p:txBody>
      </p:sp>
      <p:sp>
        <p:nvSpPr>
          <p:cNvPr id="254" name="Google Shape;254;p29"/>
          <p:cNvSpPr txBox="1"/>
          <p:nvPr/>
        </p:nvSpPr>
        <p:spPr>
          <a:xfrm>
            <a:off x="72450" y="974700"/>
            <a:ext cx="8886600" cy="3595800"/>
          </a:xfrm>
          <a:prstGeom prst="rect">
            <a:avLst/>
          </a:prstGeom>
          <a:noFill/>
          <a:ln>
            <a:noFill/>
          </a:ln>
        </p:spPr>
        <p:txBody>
          <a:bodyPr spcFirstLastPara="1" wrap="square" lIns="91425" tIns="91425" rIns="91425" bIns="91425" anchor="t" anchorCtr="0">
            <a:noAutofit/>
          </a:bodyPr>
          <a:lstStyle/>
          <a:p>
            <a:pPr marL="457200" marR="0" lvl="0" indent="-361950" algn="l" rtl="0">
              <a:lnSpc>
                <a:spcPct val="100000"/>
              </a:lnSpc>
              <a:spcBef>
                <a:spcPts val="0"/>
              </a:spcBef>
              <a:spcAft>
                <a:spcPts val="0"/>
              </a:spcAft>
              <a:buClr>
                <a:srgbClr val="000000"/>
              </a:buClr>
              <a:buSzPts val="2100"/>
              <a:buFont typeface="Oswald"/>
              <a:buChar char="●"/>
            </a:pPr>
            <a:r>
              <a:rPr lang="en" sz="1600" b="1" i="0" u="none" strike="noStrike" cap="none">
                <a:solidFill>
                  <a:srgbClr val="000000"/>
                </a:solidFill>
                <a:latin typeface="Arial"/>
                <a:ea typeface="Arial"/>
                <a:cs typeface="Arial"/>
                <a:sym typeface="Arial"/>
              </a:rPr>
              <a:t>Two public school corporations and/or charter schools may not count the same student.</a:t>
            </a:r>
            <a:endParaRPr sz="1600" b="1" i="0" u="none" strike="noStrike" cap="none">
              <a:solidFill>
                <a:srgbClr val="000000"/>
              </a:solidFill>
              <a:latin typeface="Arial"/>
              <a:ea typeface="Arial"/>
              <a:cs typeface="Arial"/>
              <a:sym typeface="Arial"/>
            </a:endParaRPr>
          </a:p>
          <a:p>
            <a:pPr marL="457200" marR="0" lvl="0" indent="-361950" algn="l" rtl="0">
              <a:lnSpc>
                <a:spcPct val="100000"/>
              </a:lnSpc>
              <a:spcBef>
                <a:spcPts val="0"/>
              </a:spcBef>
              <a:spcAft>
                <a:spcPts val="0"/>
              </a:spcAft>
              <a:buClr>
                <a:srgbClr val="000000"/>
              </a:buClr>
              <a:buSzPts val="2100"/>
              <a:buFont typeface="Oswald"/>
              <a:buChar char="●"/>
            </a:pPr>
            <a:r>
              <a:rPr lang="en" sz="1600" b="1" i="0" u="none" strike="noStrike" cap="none">
                <a:solidFill>
                  <a:srgbClr val="000000"/>
                </a:solidFill>
                <a:latin typeface="Arial"/>
                <a:ea typeface="Arial"/>
                <a:cs typeface="Arial"/>
                <a:sym typeface="Arial"/>
              </a:rPr>
              <a:t>Students in conflict can be found in the STN App Center under Data Verification&gt;Conflict Resolution&gt;Membership</a:t>
            </a:r>
            <a:endParaRPr sz="1600" b="1" i="0" u="none" strike="noStrike" cap="none">
              <a:solidFill>
                <a:srgbClr val="000000"/>
              </a:solidFill>
              <a:latin typeface="Arial"/>
              <a:ea typeface="Arial"/>
              <a:cs typeface="Arial"/>
              <a:sym typeface="Arial"/>
            </a:endParaRPr>
          </a:p>
          <a:p>
            <a:pPr marL="914400" marR="0" lvl="1" indent="-361950" algn="l" rtl="0">
              <a:lnSpc>
                <a:spcPct val="100000"/>
              </a:lnSpc>
              <a:spcBef>
                <a:spcPts val="0"/>
              </a:spcBef>
              <a:spcAft>
                <a:spcPts val="0"/>
              </a:spcAft>
              <a:buClr>
                <a:srgbClr val="000000"/>
              </a:buClr>
              <a:buSzPts val="2100"/>
              <a:buFont typeface="Oswald"/>
              <a:buChar char="○"/>
            </a:pPr>
            <a:r>
              <a:rPr lang="en" sz="1600" b="1" i="0" u="none" strike="noStrike" cap="none">
                <a:solidFill>
                  <a:srgbClr val="000000"/>
                </a:solidFill>
                <a:latin typeface="Arial"/>
                <a:ea typeface="Arial"/>
                <a:cs typeface="Arial"/>
                <a:sym typeface="Arial"/>
              </a:rPr>
              <a:t>You can delete a student’s record from the STN Lookup to remove a student from the Conflict Area</a:t>
            </a:r>
            <a:endParaRPr sz="1600" b="1" i="0" u="none" strike="noStrike" cap="none">
              <a:solidFill>
                <a:srgbClr val="000000"/>
              </a:solidFill>
              <a:latin typeface="Arial"/>
              <a:ea typeface="Arial"/>
              <a:cs typeface="Arial"/>
              <a:sym typeface="Arial"/>
            </a:endParaRPr>
          </a:p>
          <a:p>
            <a:pPr marL="914400" marR="0" lvl="1" indent="-361950" algn="l" rtl="0">
              <a:lnSpc>
                <a:spcPct val="100000"/>
              </a:lnSpc>
              <a:spcBef>
                <a:spcPts val="0"/>
              </a:spcBef>
              <a:spcAft>
                <a:spcPts val="0"/>
              </a:spcAft>
              <a:buClr>
                <a:srgbClr val="000000"/>
              </a:buClr>
              <a:buSzPts val="2100"/>
              <a:buFont typeface="Oswald"/>
              <a:buChar char="○"/>
            </a:pPr>
            <a:r>
              <a:rPr lang="en" sz="1600" b="1" i="0" u="none" strike="noStrike" cap="none">
                <a:solidFill>
                  <a:srgbClr val="000000"/>
                </a:solidFill>
                <a:latin typeface="Arial"/>
                <a:ea typeface="Arial"/>
                <a:cs typeface="Arial"/>
                <a:sym typeface="Arial"/>
              </a:rPr>
              <a:t>Students not removed from conflict may result in neither school receiving funds</a:t>
            </a:r>
            <a:endParaRPr sz="1600" b="1" i="0" u="none" strike="noStrike" cap="none">
              <a:solidFill>
                <a:srgbClr val="000000"/>
              </a:solidFill>
              <a:latin typeface="Arial"/>
              <a:ea typeface="Arial"/>
              <a:cs typeface="Arial"/>
              <a:sym typeface="Arial"/>
            </a:endParaRPr>
          </a:p>
          <a:p>
            <a:pPr marL="457200" marR="0" lvl="0" indent="-361950" algn="l" rtl="0">
              <a:lnSpc>
                <a:spcPct val="100000"/>
              </a:lnSpc>
              <a:spcBef>
                <a:spcPts val="0"/>
              </a:spcBef>
              <a:spcAft>
                <a:spcPts val="0"/>
              </a:spcAft>
              <a:buClr>
                <a:srgbClr val="000000"/>
              </a:buClr>
              <a:buSzPts val="2100"/>
              <a:buFont typeface="Oswald"/>
              <a:buChar char="●"/>
            </a:pPr>
            <a:r>
              <a:rPr lang="en" sz="1600" b="1" i="0" u="none" strike="noStrike" cap="none">
                <a:solidFill>
                  <a:srgbClr val="000000"/>
                </a:solidFill>
                <a:latin typeface="Arial"/>
                <a:ea typeface="Arial"/>
                <a:cs typeface="Arial"/>
                <a:sym typeface="Arial"/>
              </a:rPr>
              <a:t>Submitting a new membership file without the student’s record WILL NOT remove the student from your school corporation’s count!</a:t>
            </a:r>
            <a:endParaRPr sz="1600" b="1" i="0" u="none" strike="noStrike" cap="none">
              <a:solidFill>
                <a:srgbClr val="000000"/>
              </a:solidFill>
              <a:latin typeface="Arial"/>
              <a:ea typeface="Arial"/>
              <a:cs typeface="Arial"/>
              <a:sym typeface="Arial"/>
            </a:endParaRPr>
          </a:p>
          <a:p>
            <a:pPr marL="457200" marR="0" lvl="0" indent="-361950" algn="l" rtl="0">
              <a:lnSpc>
                <a:spcPct val="100000"/>
              </a:lnSpc>
              <a:spcBef>
                <a:spcPts val="0"/>
              </a:spcBef>
              <a:spcAft>
                <a:spcPts val="0"/>
              </a:spcAft>
              <a:buClr>
                <a:srgbClr val="000000"/>
              </a:buClr>
              <a:buSzPts val="2100"/>
              <a:buFont typeface="Oswald"/>
              <a:buChar char="●"/>
            </a:pPr>
            <a:r>
              <a:rPr lang="en" sz="1600" b="1" i="0" u="none" strike="noStrike" cap="none">
                <a:solidFill>
                  <a:srgbClr val="000000"/>
                </a:solidFill>
                <a:latin typeface="Arial"/>
                <a:ea typeface="Arial"/>
                <a:cs typeface="Arial"/>
                <a:sym typeface="Arial"/>
              </a:rPr>
              <a:t>Viewing records in the conflict area provides the other school number also reporting </a:t>
            </a:r>
            <a:endParaRPr sz="1600" b="1" i="0" u="none" strike="noStrike" cap="none">
              <a:solidFill>
                <a:srgbClr val="000000"/>
              </a:solidFill>
              <a:latin typeface="Arial"/>
              <a:ea typeface="Arial"/>
              <a:cs typeface="Arial"/>
              <a:sym typeface="Arial"/>
            </a:endParaRPr>
          </a:p>
          <a:p>
            <a:pPr marL="914400" marR="0" lvl="1" indent="-361950" algn="l" rtl="0">
              <a:lnSpc>
                <a:spcPct val="100000"/>
              </a:lnSpc>
              <a:spcBef>
                <a:spcPts val="0"/>
              </a:spcBef>
              <a:spcAft>
                <a:spcPts val="0"/>
              </a:spcAft>
              <a:buClr>
                <a:srgbClr val="000000"/>
              </a:buClr>
              <a:buSzPts val="2100"/>
              <a:buFont typeface="Oswald"/>
              <a:buChar char="○"/>
            </a:pPr>
            <a:r>
              <a:rPr lang="en" sz="1600" b="1" i="0" u="none" strike="noStrike" cap="none">
                <a:solidFill>
                  <a:srgbClr val="000000"/>
                </a:solidFill>
                <a:latin typeface="Arial"/>
                <a:ea typeface="Arial"/>
                <a:cs typeface="Arial"/>
                <a:sym typeface="Arial"/>
              </a:rPr>
              <a:t>Allows both schools to resolve the conflict without IDOE intervention</a:t>
            </a:r>
            <a:endParaRPr sz="1600" b="1"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600"/>
              <a:buFont typeface="Arial"/>
              <a:buNone/>
            </a:pPr>
            <a:endParaRPr sz="1600" b="1" i="0" u="none" strike="noStrike" cap="none">
              <a:solidFill>
                <a:srgbClr val="000000"/>
              </a:solidFill>
              <a:latin typeface="Arial"/>
              <a:ea typeface="Arial"/>
              <a:cs typeface="Arial"/>
              <a:sym typeface="Arial"/>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58"/>
        <p:cNvGrpSpPr/>
        <p:nvPr/>
      </p:nvGrpSpPr>
      <p:grpSpPr>
        <a:xfrm>
          <a:off x="0" y="0"/>
          <a:ext cx="0" cy="0"/>
          <a:chOff x="0" y="0"/>
          <a:chExt cx="0" cy="0"/>
        </a:xfrm>
      </p:grpSpPr>
      <p:sp>
        <p:nvSpPr>
          <p:cNvPr id="259" name="Google Shape;259;p30"/>
          <p:cNvSpPr/>
          <p:nvPr/>
        </p:nvSpPr>
        <p:spPr>
          <a:xfrm>
            <a:off x="0" y="1725"/>
            <a:ext cx="9144000" cy="938700"/>
          </a:xfrm>
          <a:prstGeom prst="rect">
            <a:avLst/>
          </a:prstGeom>
          <a:solidFill>
            <a:srgbClr val="151E49"/>
          </a:solidFill>
          <a:ln w="19050" cap="flat" cmpd="sng">
            <a:solidFill>
              <a:srgbClr val="151E49"/>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60" name="Google Shape;260;p30"/>
          <p:cNvSpPr/>
          <p:nvPr/>
        </p:nvSpPr>
        <p:spPr>
          <a:xfrm>
            <a:off x="0" y="4570350"/>
            <a:ext cx="9144000" cy="245400"/>
          </a:xfrm>
          <a:prstGeom prst="rect">
            <a:avLst/>
          </a:prstGeom>
          <a:solidFill>
            <a:srgbClr val="151E49"/>
          </a:solidFill>
          <a:ln w="9525" cap="flat" cmpd="sng">
            <a:solidFill>
              <a:srgbClr val="151E49"/>
            </a:solidFill>
            <a:prstDash val="solid"/>
            <a:round/>
            <a:headEnd type="none" w="sm" len="sm"/>
            <a:tailEnd type="none" w="sm" len="sm"/>
          </a:ln>
        </p:spPr>
        <p:txBody>
          <a:bodyPr spcFirstLastPara="1" wrap="square" lIns="91425" tIns="91425" rIns="91425" bIns="91425" anchor="ctr" anchorCtr="0">
            <a:noAutofit/>
          </a:bodyPr>
          <a:lstStyle/>
          <a:p>
            <a:pPr marL="0" marR="0" lvl="0" indent="0" algn="r" rtl="0">
              <a:lnSpc>
                <a:spcPct val="100000"/>
              </a:lnSpc>
              <a:spcBef>
                <a:spcPts val="0"/>
              </a:spcBef>
              <a:spcAft>
                <a:spcPts val="0"/>
              </a:spcAft>
              <a:buClr>
                <a:srgbClr val="000000"/>
              </a:buClr>
              <a:buSzPts val="1200"/>
              <a:buFont typeface="Arial"/>
              <a:buNone/>
            </a:pPr>
            <a:endParaRPr sz="1200" b="0" i="1" u="none" strike="noStrike" cap="none">
              <a:solidFill>
                <a:srgbClr val="FFFFFF"/>
              </a:solidFill>
              <a:latin typeface="Arial"/>
              <a:ea typeface="Arial"/>
              <a:cs typeface="Arial"/>
              <a:sym typeface="Arial"/>
            </a:endParaRPr>
          </a:p>
        </p:txBody>
      </p:sp>
      <p:sp>
        <p:nvSpPr>
          <p:cNvPr id="261" name="Google Shape;261;p30"/>
          <p:cNvSpPr/>
          <p:nvPr/>
        </p:nvSpPr>
        <p:spPr>
          <a:xfrm>
            <a:off x="0" y="4824575"/>
            <a:ext cx="9144000" cy="245400"/>
          </a:xfrm>
          <a:prstGeom prst="rect">
            <a:avLst/>
          </a:prstGeom>
          <a:solidFill>
            <a:srgbClr val="FECF00"/>
          </a:solidFill>
          <a:ln w="9525" cap="flat" cmpd="sng">
            <a:solidFill>
              <a:srgbClr val="FECF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62" name="Google Shape;262;p30"/>
          <p:cNvSpPr txBox="1"/>
          <p:nvPr/>
        </p:nvSpPr>
        <p:spPr>
          <a:xfrm>
            <a:off x="402475" y="4796625"/>
            <a:ext cx="1467000" cy="245400"/>
          </a:xfrm>
          <a:prstGeom prst="rect">
            <a:avLst/>
          </a:prstGeom>
          <a:noFill/>
          <a:ln>
            <a:noFill/>
          </a:ln>
        </p:spPr>
        <p:txBody>
          <a:bodyPr spcFirstLastPara="1" wrap="square" lIns="45700" tIns="45700" rIns="45700" bIns="45700" anchor="t" anchorCtr="0">
            <a:noAutofit/>
          </a:bodyPr>
          <a:lstStyle/>
          <a:p>
            <a:pPr marL="0" marR="0" lvl="0" indent="0" algn="l" rtl="0">
              <a:lnSpc>
                <a:spcPct val="100000"/>
              </a:lnSpc>
              <a:spcBef>
                <a:spcPts val="0"/>
              </a:spcBef>
              <a:spcAft>
                <a:spcPts val="0"/>
              </a:spcAft>
              <a:buClr>
                <a:srgbClr val="FFFFFF"/>
              </a:buClr>
              <a:buSzPts val="1400"/>
              <a:buFont typeface="Arial"/>
              <a:buNone/>
            </a:pPr>
            <a:r>
              <a:rPr lang="en" sz="1400" b="1" i="0" u="none" strike="noStrike" cap="none">
                <a:solidFill>
                  <a:srgbClr val="FFFFFF"/>
                </a:solidFill>
                <a:latin typeface="Arial"/>
                <a:ea typeface="Arial"/>
                <a:cs typeface="Arial"/>
                <a:sym typeface="Arial"/>
              </a:rPr>
              <a:t>@EducateIN</a:t>
            </a:r>
            <a:endParaRPr sz="1400" b="0" i="0" u="none" strike="noStrike" cap="none">
              <a:solidFill>
                <a:srgbClr val="000000"/>
              </a:solidFill>
              <a:latin typeface="Arial"/>
              <a:ea typeface="Arial"/>
              <a:cs typeface="Arial"/>
              <a:sym typeface="Arial"/>
            </a:endParaRPr>
          </a:p>
        </p:txBody>
      </p:sp>
      <p:pic>
        <p:nvPicPr>
          <p:cNvPr id="263" name="Google Shape;263;p30"/>
          <p:cNvPicPr preferRelativeResize="0"/>
          <p:nvPr/>
        </p:nvPicPr>
        <p:blipFill rotWithShape="1">
          <a:blip r:embed="rId3">
            <a:alphaModFix/>
          </a:blip>
          <a:srcRect/>
          <a:stretch/>
        </p:blipFill>
        <p:spPr>
          <a:xfrm>
            <a:off x="72462" y="4796613"/>
            <a:ext cx="330016" cy="317525"/>
          </a:xfrm>
          <a:prstGeom prst="rect">
            <a:avLst/>
          </a:prstGeom>
          <a:noFill/>
          <a:ln>
            <a:noFill/>
          </a:ln>
        </p:spPr>
      </p:pic>
      <p:sp>
        <p:nvSpPr>
          <p:cNvPr id="264" name="Google Shape;264;p30"/>
          <p:cNvSpPr/>
          <p:nvPr/>
        </p:nvSpPr>
        <p:spPr>
          <a:xfrm rot="33">
            <a:off x="1607667" y="7167"/>
            <a:ext cx="6209219" cy="927798"/>
          </a:xfrm>
          <a:prstGeom prst="rect">
            <a:avLst/>
          </a:prstGeom>
        </p:spPr>
        <p:txBody>
          <a:bodyPr>
            <a:prstTxWarp prst="textPlain">
              <a:avLst/>
            </a:prstTxWarp>
          </a:bodyPr>
          <a:lstStyle/>
          <a:p>
            <a:pPr lvl="0" algn="ctr"/>
            <a:r>
              <a:rPr b="1" i="0">
                <a:ln w="9525" cap="flat" cmpd="sng">
                  <a:solidFill>
                    <a:srgbClr val="FECF00"/>
                  </a:solidFill>
                  <a:prstDash val="solid"/>
                  <a:round/>
                  <a:headEnd type="none" w="sm" len="sm"/>
                  <a:tailEnd type="none" w="sm" len="sm"/>
                </a:ln>
                <a:solidFill>
                  <a:srgbClr val="FFFFFF"/>
                </a:solidFill>
                <a:latin typeface="Arial"/>
              </a:rPr>
              <a:t>Membership - KG Counts</a:t>
            </a:r>
          </a:p>
        </p:txBody>
      </p:sp>
      <p:sp>
        <p:nvSpPr>
          <p:cNvPr id="265" name="Google Shape;265;p30"/>
          <p:cNvSpPr txBox="1"/>
          <p:nvPr/>
        </p:nvSpPr>
        <p:spPr>
          <a:xfrm>
            <a:off x="72450" y="940400"/>
            <a:ext cx="8886600" cy="36300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66" name="Google Shape;266;p30"/>
          <p:cNvSpPr txBox="1"/>
          <p:nvPr/>
        </p:nvSpPr>
        <p:spPr>
          <a:xfrm>
            <a:off x="402475" y="777600"/>
            <a:ext cx="8143925" cy="3376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a:p>
            <a:pPr marL="457200" marR="0" lvl="0" indent="-457200" algn="l" rtl="0">
              <a:lnSpc>
                <a:spcPct val="100000"/>
              </a:lnSpc>
              <a:spcBef>
                <a:spcPts val="0"/>
              </a:spcBef>
              <a:spcAft>
                <a:spcPts val="0"/>
              </a:spcAft>
              <a:buClr>
                <a:srgbClr val="000000"/>
              </a:buClr>
              <a:buSzPts val="2000"/>
              <a:buFont typeface="Arial"/>
              <a:buChar char="•"/>
            </a:pPr>
            <a:r>
              <a:rPr lang="en" sz="2000" b="1" i="0" u="none" strike="noStrike" cap="none">
                <a:solidFill>
                  <a:srgbClr val="000000"/>
                </a:solidFill>
                <a:latin typeface="Arial"/>
                <a:ea typeface="Arial"/>
                <a:cs typeface="Arial"/>
                <a:sym typeface="Arial"/>
              </a:rPr>
              <a:t>Students must be five years of age by August 1 to be eligible for KG grade level and five years of age by October 1 to be eligible for state tuition support.</a:t>
            </a:r>
            <a:endParaRPr/>
          </a:p>
          <a:p>
            <a:pPr marL="0" marR="0" lvl="0" indent="0" algn="l" rtl="0">
              <a:lnSpc>
                <a:spcPct val="100000"/>
              </a:lnSpc>
              <a:spcBef>
                <a:spcPts val="0"/>
              </a:spcBef>
              <a:spcAft>
                <a:spcPts val="0"/>
              </a:spcAft>
              <a:buNone/>
            </a:pPr>
            <a:endParaRPr sz="2000" b="1" i="0" u="none" strike="noStrike" cap="none">
              <a:solidFill>
                <a:srgbClr val="000000"/>
              </a:solidFill>
              <a:latin typeface="Arial"/>
              <a:ea typeface="Arial"/>
              <a:cs typeface="Arial"/>
              <a:sym typeface="Arial"/>
            </a:endParaRPr>
          </a:p>
          <a:p>
            <a:pPr marL="457200" marR="0" lvl="0" indent="-457200" algn="l" rtl="0">
              <a:lnSpc>
                <a:spcPct val="100000"/>
              </a:lnSpc>
              <a:spcBef>
                <a:spcPts val="0"/>
              </a:spcBef>
              <a:spcAft>
                <a:spcPts val="0"/>
              </a:spcAft>
              <a:buClr>
                <a:srgbClr val="000000"/>
              </a:buClr>
              <a:buSzPts val="2000"/>
              <a:buFont typeface="Arial"/>
              <a:buChar char="•"/>
            </a:pPr>
            <a:r>
              <a:rPr lang="en" sz="2000" b="1" i="0" u="none" strike="noStrike" cap="none">
                <a:solidFill>
                  <a:srgbClr val="000000"/>
                </a:solidFill>
                <a:latin typeface="Arial"/>
                <a:ea typeface="Arial"/>
                <a:cs typeface="Arial"/>
                <a:sym typeface="Arial"/>
              </a:rPr>
              <a:t>KG students participating in a full-day kindergarten program are counted as such in Field 9.</a:t>
            </a:r>
            <a:endParaRPr/>
          </a:p>
          <a:p>
            <a:pPr marL="0" marR="0" lvl="0" indent="0" algn="l" rtl="0">
              <a:lnSpc>
                <a:spcPct val="100000"/>
              </a:lnSpc>
              <a:spcBef>
                <a:spcPts val="0"/>
              </a:spcBef>
              <a:spcAft>
                <a:spcPts val="0"/>
              </a:spcAft>
              <a:buNone/>
            </a:pPr>
            <a:endParaRPr sz="2000" b="1" i="0" u="none" strike="noStrike" cap="none">
              <a:solidFill>
                <a:srgbClr val="000000"/>
              </a:solidFill>
              <a:latin typeface="Arial"/>
              <a:ea typeface="Arial"/>
              <a:cs typeface="Arial"/>
              <a:sym typeface="Arial"/>
            </a:endParaRPr>
          </a:p>
          <a:p>
            <a:pPr marL="457200" marR="0" lvl="0" indent="-457200" algn="l" rtl="0">
              <a:lnSpc>
                <a:spcPct val="100000"/>
              </a:lnSpc>
              <a:spcBef>
                <a:spcPts val="0"/>
              </a:spcBef>
              <a:spcAft>
                <a:spcPts val="0"/>
              </a:spcAft>
              <a:buClr>
                <a:srgbClr val="000000"/>
              </a:buClr>
              <a:buSzPts val="2000"/>
              <a:buFont typeface="Arial"/>
              <a:buChar char="•"/>
            </a:pPr>
            <a:r>
              <a:rPr lang="en" sz="2000" b="1" i="0" u="none" strike="noStrike" cap="none">
                <a:solidFill>
                  <a:srgbClr val="000000"/>
                </a:solidFill>
                <a:latin typeface="Arial"/>
                <a:ea typeface="Arial"/>
                <a:cs typeface="Arial"/>
                <a:sym typeface="Arial"/>
              </a:rPr>
              <a:t>KG students not participating in a full-day kindergarten program are counted as such in Field 9.</a:t>
            </a:r>
            <a:endParaRPr/>
          </a:p>
          <a:p>
            <a:pPr marL="0" marR="0" lvl="0" indent="0" algn="l" rtl="0">
              <a:lnSpc>
                <a:spcPct val="100000"/>
              </a:lnSpc>
              <a:spcBef>
                <a:spcPts val="0"/>
              </a:spcBef>
              <a:spcAft>
                <a:spcPts val="0"/>
              </a:spcAft>
              <a:buNone/>
            </a:pPr>
            <a:endParaRPr sz="2000" b="1" i="0" u="none" strike="noStrike" cap="none">
              <a:solidFill>
                <a:srgbClr val="000000"/>
              </a:solidFill>
              <a:latin typeface="Arial"/>
              <a:ea typeface="Arial"/>
              <a:cs typeface="Arial"/>
              <a:sym typeface="Arial"/>
            </a:endParaRPr>
          </a:p>
          <a:p>
            <a:pPr marL="457200" marR="0" lvl="0" indent="-457200" algn="l" rtl="0">
              <a:lnSpc>
                <a:spcPct val="100000"/>
              </a:lnSpc>
              <a:spcBef>
                <a:spcPts val="0"/>
              </a:spcBef>
              <a:spcAft>
                <a:spcPts val="0"/>
              </a:spcAft>
              <a:buClr>
                <a:srgbClr val="000000"/>
              </a:buClr>
              <a:buSzPts val="2000"/>
              <a:buFont typeface="Arial"/>
              <a:buChar char="•"/>
            </a:pPr>
            <a:r>
              <a:rPr lang="en" sz="2000" b="1" i="0" u="none" strike="noStrike" cap="none">
                <a:solidFill>
                  <a:srgbClr val="000000"/>
                </a:solidFill>
                <a:latin typeface="Arial"/>
                <a:ea typeface="Arial"/>
                <a:cs typeface="Arial"/>
                <a:sym typeface="Arial"/>
              </a:rPr>
              <a:t>Make sure to report accurate ADM types!</a:t>
            </a:r>
            <a:endParaRPr sz="2000" b="0" i="0" u="none" strike="noStrike" cap="none">
              <a:solidFill>
                <a:srgbClr val="000000"/>
              </a:solidFill>
              <a:latin typeface="Arial"/>
              <a:ea typeface="Arial"/>
              <a:cs typeface="Arial"/>
              <a:sym typeface="Arial"/>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70"/>
        <p:cNvGrpSpPr/>
        <p:nvPr/>
      </p:nvGrpSpPr>
      <p:grpSpPr>
        <a:xfrm>
          <a:off x="0" y="0"/>
          <a:ext cx="0" cy="0"/>
          <a:chOff x="0" y="0"/>
          <a:chExt cx="0" cy="0"/>
        </a:xfrm>
      </p:grpSpPr>
      <p:sp>
        <p:nvSpPr>
          <p:cNvPr id="271" name="Google Shape;271;p31"/>
          <p:cNvSpPr/>
          <p:nvPr/>
        </p:nvSpPr>
        <p:spPr>
          <a:xfrm>
            <a:off x="0" y="1725"/>
            <a:ext cx="9144000" cy="938700"/>
          </a:xfrm>
          <a:prstGeom prst="rect">
            <a:avLst/>
          </a:prstGeom>
          <a:solidFill>
            <a:srgbClr val="151E49"/>
          </a:solidFill>
          <a:ln w="19050" cap="flat" cmpd="sng">
            <a:solidFill>
              <a:srgbClr val="151E49"/>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72" name="Google Shape;272;p31"/>
          <p:cNvSpPr/>
          <p:nvPr/>
        </p:nvSpPr>
        <p:spPr>
          <a:xfrm>
            <a:off x="0" y="4570350"/>
            <a:ext cx="9144000" cy="245400"/>
          </a:xfrm>
          <a:prstGeom prst="rect">
            <a:avLst/>
          </a:prstGeom>
          <a:solidFill>
            <a:srgbClr val="151E49"/>
          </a:solidFill>
          <a:ln w="9525" cap="flat" cmpd="sng">
            <a:solidFill>
              <a:srgbClr val="151E49"/>
            </a:solidFill>
            <a:prstDash val="solid"/>
            <a:round/>
            <a:headEnd type="none" w="sm" len="sm"/>
            <a:tailEnd type="none" w="sm" len="sm"/>
          </a:ln>
        </p:spPr>
        <p:txBody>
          <a:bodyPr spcFirstLastPara="1" wrap="square" lIns="91425" tIns="91425" rIns="91425" bIns="91425" anchor="ctr" anchorCtr="0">
            <a:noAutofit/>
          </a:bodyPr>
          <a:lstStyle/>
          <a:p>
            <a:pPr marL="0" marR="0" lvl="0" indent="0" algn="r" rtl="0">
              <a:lnSpc>
                <a:spcPct val="100000"/>
              </a:lnSpc>
              <a:spcBef>
                <a:spcPts val="0"/>
              </a:spcBef>
              <a:spcAft>
                <a:spcPts val="0"/>
              </a:spcAft>
              <a:buClr>
                <a:srgbClr val="000000"/>
              </a:buClr>
              <a:buSzPts val="1200"/>
              <a:buFont typeface="Arial"/>
              <a:buNone/>
            </a:pPr>
            <a:endParaRPr sz="1200" b="0" i="1" u="none" strike="noStrike" cap="none">
              <a:solidFill>
                <a:srgbClr val="FFFFFF"/>
              </a:solidFill>
              <a:latin typeface="Arial"/>
              <a:ea typeface="Arial"/>
              <a:cs typeface="Arial"/>
              <a:sym typeface="Arial"/>
            </a:endParaRPr>
          </a:p>
        </p:txBody>
      </p:sp>
      <p:sp>
        <p:nvSpPr>
          <p:cNvPr id="273" name="Google Shape;273;p31"/>
          <p:cNvSpPr/>
          <p:nvPr/>
        </p:nvSpPr>
        <p:spPr>
          <a:xfrm>
            <a:off x="0" y="4824575"/>
            <a:ext cx="9144000" cy="245400"/>
          </a:xfrm>
          <a:prstGeom prst="rect">
            <a:avLst/>
          </a:prstGeom>
          <a:solidFill>
            <a:srgbClr val="FECF00"/>
          </a:solidFill>
          <a:ln w="9525" cap="flat" cmpd="sng">
            <a:solidFill>
              <a:srgbClr val="FECF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74" name="Google Shape;274;p31"/>
          <p:cNvSpPr txBox="1"/>
          <p:nvPr/>
        </p:nvSpPr>
        <p:spPr>
          <a:xfrm>
            <a:off x="402475" y="4796625"/>
            <a:ext cx="1467000" cy="245400"/>
          </a:xfrm>
          <a:prstGeom prst="rect">
            <a:avLst/>
          </a:prstGeom>
          <a:noFill/>
          <a:ln>
            <a:noFill/>
          </a:ln>
        </p:spPr>
        <p:txBody>
          <a:bodyPr spcFirstLastPara="1" wrap="square" lIns="45700" tIns="45700" rIns="45700" bIns="45700" anchor="t" anchorCtr="0">
            <a:noAutofit/>
          </a:bodyPr>
          <a:lstStyle/>
          <a:p>
            <a:pPr marL="0" marR="0" lvl="0" indent="0" algn="l" rtl="0">
              <a:lnSpc>
                <a:spcPct val="100000"/>
              </a:lnSpc>
              <a:spcBef>
                <a:spcPts val="0"/>
              </a:spcBef>
              <a:spcAft>
                <a:spcPts val="0"/>
              </a:spcAft>
              <a:buClr>
                <a:srgbClr val="FFFFFF"/>
              </a:buClr>
              <a:buSzPts val="1400"/>
              <a:buFont typeface="Arial"/>
              <a:buNone/>
            </a:pPr>
            <a:r>
              <a:rPr lang="en" sz="1400" b="1" i="0" u="none" strike="noStrike" cap="none">
                <a:solidFill>
                  <a:srgbClr val="FFFFFF"/>
                </a:solidFill>
                <a:latin typeface="Arial"/>
                <a:ea typeface="Arial"/>
                <a:cs typeface="Arial"/>
                <a:sym typeface="Arial"/>
              </a:rPr>
              <a:t>@EducateIN</a:t>
            </a:r>
            <a:endParaRPr sz="1400" b="0" i="0" u="none" strike="noStrike" cap="none">
              <a:solidFill>
                <a:srgbClr val="000000"/>
              </a:solidFill>
              <a:latin typeface="Arial"/>
              <a:ea typeface="Arial"/>
              <a:cs typeface="Arial"/>
              <a:sym typeface="Arial"/>
            </a:endParaRPr>
          </a:p>
        </p:txBody>
      </p:sp>
      <p:pic>
        <p:nvPicPr>
          <p:cNvPr id="275" name="Google Shape;275;p31"/>
          <p:cNvPicPr preferRelativeResize="0"/>
          <p:nvPr/>
        </p:nvPicPr>
        <p:blipFill rotWithShape="1">
          <a:blip r:embed="rId3">
            <a:alphaModFix/>
          </a:blip>
          <a:srcRect/>
          <a:stretch/>
        </p:blipFill>
        <p:spPr>
          <a:xfrm>
            <a:off x="72462" y="4796613"/>
            <a:ext cx="330016" cy="317525"/>
          </a:xfrm>
          <a:prstGeom prst="rect">
            <a:avLst/>
          </a:prstGeom>
          <a:noFill/>
          <a:ln>
            <a:noFill/>
          </a:ln>
        </p:spPr>
      </p:pic>
      <p:sp>
        <p:nvSpPr>
          <p:cNvPr id="276" name="Google Shape;276;p31"/>
          <p:cNvSpPr/>
          <p:nvPr/>
        </p:nvSpPr>
        <p:spPr>
          <a:xfrm rot="35">
            <a:off x="686532" y="26453"/>
            <a:ext cx="7944094" cy="991498"/>
          </a:xfrm>
          <a:prstGeom prst="rect">
            <a:avLst/>
          </a:prstGeom>
        </p:spPr>
        <p:txBody>
          <a:bodyPr>
            <a:prstTxWarp prst="textPlain">
              <a:avLst/>
            </a:prstTxWarp>
          </a:bodyPr>
          <a:lstStyle/>
          <a:p>
            <a:pPr lvl="0" algn="ctr"/>
            <a:r>
              <a:rPr b="0" i="0">
                <a:ln w="9525" cap="flat" cmpd="sng">
                  <a:solidFill>
                    <a:srgbClr val="FECF00"/>
                  </a:solidFill>
                  <a:prstDash val="solid"/>
                  <a:round/>
                  <a:headEnd type="none" w="sm" len="sm"/>
                  <a:tailEnd type="none" w="sm" len="sm"/>
                </a:ln>
                <a:solidFill>
                  <a:srgbClr val="FFFFFF"/>
                </a:solidFill>
                <a:latin typeface="Viga"/>
              </a:rPr>
              <a:t>Membership – Student Type- Virtual</a:t>
            </a:r>
          </a:p>
        </p:txBody>
      </p:sp>
      <p:sp>
        <p:nvSpPr>
          <p:cNvPr id="277" name="Google Shape;277;p31"/>
          <p:cNvSpPr txBox="1"/>
          <p:nvPr/>
        </p:nvSpPr>
        <p:spPr>
          <a:xfrm>
            <a:off x="152850" y="1017974"/>
            <a:ext cx="8838300" cy="3552300"/>
          </a:xfrm>
          <a:prstGeom prst="rect">
            <a:avLst/>
          </a:prstGeom>
          <a:noFill/>
          <a:ln>
            <a:noFill/>
          </a:ln>
        </p:spPr>
        <p:txBody>
          <a:bodyPr spcFirstLastPara="1" wrap="square" lIns="91425" tIns="91425" rIns="91425" bIns="91425" anchor="t" anchorCtr="0">
            <a:noAutofit/>
          </a:bodyPr>
          <a:lstStyle/>
          <a:p>
            <a:pPr marL="361950" marR="0" lvl="0" indent="-285750" algn="l" rtl="0">
              <a:lnSpc>
                <a:spcPct val="100000"/>
              </a:lnSpc>
              <a:spcBef>
                <a:spcPts val="0"/>
              </a:spcBef>
              <a:spcAft>
                <a:spcPts val="0"/>
              </a:spcAft>
              <a:buClr>
                <a:srgbClr val="000000"/>
              </a:buClr>
              <a:buSzPts val="2400"/>
              <a:buFont typeface="Arial"/>
              <a:buChar char="•"/>
            </a:pPr>
            <a:r>
              <a:rPr lang="en" sz="1800" b="1" i="0" u="none" strike="noStrike" cap="none">
                <a:solidFill>
                  <a:srgbClr val="000000"/>
                </a:solidFill>
                <a:latin typeface="Arial"/>
                <a:ea typeface="Arial"/>
                <a:cs typeface="Arial"/>
                <a:sym typeface="Arial"/>
              </a:rPr>
              <a:t>Virtual-</a:t>
            </a:r>
            <a:r>
              <a:rPr lang="en" sz="1800" b="0" i="0" u="none" strike="noStrike" cap="none">
                <a:solidFill>
                  <a:srgbClr val="000000"/>
                </a:solidFill>
                <a:latin typeface="Arial"/>
                <a:ea typeface="Arial"/>
                <a:cs typeface="Arial"/>
                <a:sym typeface="Arial"/>
              </a:rPr>
              <a:t> a student for whom, of the instructional services that the student receives from the school corporation, at least fifty percent is virtual in nature, the student is coded as virtual.  </a:t>
            </a:r>
            <a:endParaRPr/>
          </a:p>
          <a:p>
            <a:pPr marL="361950" marR="0" lvl="0" indent="-133350" algn="l" rtl="0">
              <a:lnSpc>
                <a:spcPct val="100000"/>
              </a:lnSpc>
              <a:spcBef>
                <a:spcPts val="0"/>
              </a:spcBef>
              <a:spcAft>
                <a:spcPts val="0"/>
              </a:spcAft>
              <a:buClr>
                <a:srgbClr val="000000"/>
              </a:buClr>
              <a:buSzPts val="2400"/>
              <a:buFont typeface="Arial"/>
              <a:buNone/>
            </a:pPr>
            <a:endParaRPr sz="900" b="0" i="0" u="none" strike="noStrike" cap="none">
              <a:solidFill>
                <a:srgbClr val="000000"/>
              </a:solidFill>
              <a:latin typeface="Arial"/>
              <a:ea typeface="Arial"/>
              <a:cs typeface="Arial"/>
              <a:sym typeface="Arial"/>
            </a:endParaRPr>
          </a:p>
          <a:p>
            <a:pPr marL="361950" marR="0" lvl="0" indent="-285750" algn="l" rtl="0">
              <a:lnSpc>
                <a:spcPct val="100000"/>
              </a:lnSpc>
              <a:spcBef>
                <a:spcPts val="0"/>
              </a:spcBef>
              <a:spcAft>
                <a:spcPts val="0"/>
              </a:spcAft>
              <a:buClr>
                <a:srgbClr val="000000"/>
              </a:buClr>
              <a:buSzPts val="2400"/>
              <a:buFont typeface="Arial"/>
              <a:buChar char="•"/>
            </a:pPr>
            <a:r>
              <a:rPr lang="en" sz="1800" b="1" i="0" u="none" strike="noStrike" cap="none">
                <a:solidFill>
                  <a:srgbClr val="000000"/>
                </a:solidFill>
                <a:latin typeface="Arial"/>
                <a:ea typeface="Arial"/>
                <a:cs typeface="Arial"/>
                <a:sym typeface="Arial"/>
              </a:rPr>
              <a:t>Non-virtual-</a:t>
            </a:r>
            <a:r>
              <a:rPr lang="en" sz="1800" b="0" i="0" u="none" strike="noStrike" cap="none">
                <a:solidFill>
                  <a:srgbClr val="000000"/>
                </a:solidFill>
                <a:latin typeface="Arial"/>
                <a:ea typeface="Arial"/>
                <a:cs typeface="Arial"/>
                <a:sym typeface="Arial"/>
              </a:rPr>
              <a:t> if the student is both physically located in the school corporation building and there is a school corporation employee that is</a:t>
            </a:r>
            <a:endParaRPr/>
          </a:p>
          <a:p>
            <a:pPr marL="76200" marR="0" lvl="0" indent="0" algn="l" rtl="0">
              <a:lnSpc>
                <a:spcPct val="100000"/>
              </a:lnSpc>
              <a:spcBef>
                <a:spcPts val="0"/>
              </a:spcBef>
              <a:spcAft>
                <a:spcPts val="0"/>
              </a:spcAft>
              <a:buNone/>
            </a:pPr>
            <a:r>
              <a:rPr lang="en" sz="1800" b="0" i="0" u="none" strike="noStrike" cap="none">
                <a:solidFill>
                  <a:srgbClr val="000000"/>
                </a:solidFill>
                <a:latin typeface="Arial"/>
                <a:ea typeface="Arial"/>
                <a:cs typeface="Arial"/>
                <a:sym typeface="Arial"/>
              </a:rPr>
              <a:t>     accountable for that student and the student’s course completion</a:t>
            </a:r>
            <a:endParaRPr/>
          </a:p>
          <a:p>
            <a:pPr marL="76200" marR="0" lvl="0" indent="0" algn="l" rtl="0">
              <a:lnSpc>
                <a:spcPct val="100000"/>
              </a:lnSpc>
              <a:spcBef>
                <a:spcPts val="0"/>
              </a:spcBef>
              <a:spcAft>
                <a:spcPts val="0"/>
              </a:spcAft>
              <a:buNone/>
            </a:pPr>
            <a:r>
              <a:rPr lang="en" sz="1800" b="0" i="0" u="none" strike="noStrike" cap="none">
                <a:solidFill>
                  <a:srgbClr val="000000"/>
                </a:solidFill>
                <a:latin typeface="Arial"/>
                <a:ea typeface="Arial"/>
                <a:cs typeface="Arial"/>
                <a:sym typeface="Arial"/>
              </a:rPr>
              <a:t>     course completion (or awarding of credit) then the student</a:t>
            </a:r>
            <a:endParaRPr/>
          </a:p>
          <a:p>
            <a:pPr marL="76200" marR="0" lvl="0" indent="0" algn="l" rtl="0">
              <a:lnSpc>
                <a:spcPct val="100000"/>
              </a:lnSpc>
              <a:spcBef>
                <a:spcPts val="0"/>
              </a:spcBef>
              <a:spcAft>
                <a:spcPts val="0"/>
              </a:spcAft>
              <a:buNone/>
            </a:pPr>
            <a:r>
              <a:rPr lang="en" sz="1800" b="0" i="0" u="none" strike="noStrike" cap="none">
                <a:solidFill>
                  <a:srgbClr val="000000"/>
                </a:solidFill>
                <a:latin typeface="Arial"/>
                <a:ea typeface="Arial"/>
                <a:cs typeface="Arial"/>
                <a:sym typeface="Arial"/>
              </a:rPr>
              <a:t>     student would not be considered a virtual student. </a:t>
            </a:r>
            <a:endParaRPr/>
          </a:p>
          <a:p>
            <a:pPr marL="361950" marR="0" lvl="0" indent="-133350" algn="l" rtl="0">
              <a:lnSpc>
                <a:spcPct val="100000"/>
              </a:lnSpc>
              <a:spcBef>
                <a:spcPts val="0"/>
              </a:spcBef>
              <a:spcAft>
                <a:spcPts val="0"/>
              </a:spcAft>
              <a:buClr>
                <a:srgbClr val="000000"/>
              </a:buClr>
              <a:buSzPts val="2400"/>
              <a:buFont typeface="Arial"/>
              <a:buNone/>
            </a:pPr>
            <a:endParaRPr sz="900" b="0" i="0" u="none" strike="noStrike" cap="none">
              <a:solidFill>
                <a:srgbClr val="000000"/>
              </a:solidFill>
              <a:latin typeface="Arial"/>
              <a:ea typeface="Arial"/>
              <a:cs typeface="Arial"/>
              <a:sym typeface="Arial"/>
            </a:endParaRPr>
          </a:p>
          <a:p>
            <a:pPr marL="361950" marR="0" lvl="0" indent="-285750" algn="l" rtl="0">
              <a:lnSpc>
                <a:spcPct val="100000"/>
              </a:lnSpc>
              <a:spcBef>
                <a:spcPts val="0"/>
              </a:spcBef>
              <a:spcAft>
                <a:spcPts val="0"/>
              </a:spcAft>
              <a:buClr>
                <a:srgbClr val="000000"/>
              </a:buClr>
              <a:buSzPts val="2400"/>
              <a:buFont typeface="Arial"/>
              <a:buChar char="•"/>
            </a:pPr>
            <a:r>
              <a:rPr lang="en" sz="1800" b="0" i="0" u="none" strike="noStrike" cap="none">
                <a:solidFill>
                  <a:srgbClr val="000000"/>
                </a:solidFill>
                <a:latin typeface="Arial"/>
                <a:ea typeface="Arial"/>
                <a:cs typeface="Arial"/>
                <a:sym typeface="Arial"/>
              </a:rPr>
              <a:t>Properly record the student in Field 10 of the Membership </a:t>
            </a:r>
            <a:endParaRPr/>
          </a:p>
          <a:p>
            <a:pPr marL="76200" marR="0" lvl="0" indent="0" algn="l" rtl="0">
              <a:lnSpc>
                <a:spcPct val="100000"/>
              </a:lnSpc>
              <a:spcBef>
                <a:spcPts val="0"/>
              </a:spcBef>
              <a:spcAft>
                <a:spcPts val="0"/>
              </a:spcAft>
              <a:buNone/>
            </a:pPr>
            <a:r>
              <a:rPr lang="en" sz="1800" b="0" i="0" u="none" strike="noStrike" cap="none">
                <a:solidFill>
                  <a:srgbClr val="000000"/>
                </a:solidFill>
                <a:latin typeface="Arial"/>
                <a:ea typeface="Arial"/>
                <a:cs typeface="Arial"/>
                <a:sym typeface="Arial"/>
              </a:rPr>
              <a:t>     data file. </a:t>
            </a:r>
            <a:endParaRPr/>
          </a:p>
          <a:p>
            <a:pPr marL="76200" marR="0" lvl="0" indent="0" algn="l" rtl="0">
              <a:lnSpc>
                <a:spcPct val="100000"/>
              </a:lnSpc>
              <a:spcBef>
                <a:spcPts val="0"/>
              </a:spcBef>
              <a:spcAft>
                <a:spcPts val="0"/>
              </a:spcAft>
              <a:buNone/>
            </a:pPr>
            <a:r>
              <a:rPr lang="en" sz="2400" b="0" i="0" u="none" strike="noStrike" cap="none">
                <a:solidFill>
                  <a:srgbClr val="000000"/>
                </a:solidFill>
                <a:latin typeface="Oswald"/>
                <a:ea typeface="Oswald"/>
                <a:cs typeface="Oswald"/>
                <a:sym typeface="Oswald"/>
              </a:rPr>
              <a:t>  </a:t>
            </a:r>
            <a:endParaRPr/>
          </a:p>
          <a:p>
            <a:pPr marL="457200" marR="0" lvl="0" indent="0" algn="l" rtl="0">
              <a:lnSpc>
                <a:spcPct val="100000"/>
              </a:lnSpc>
              <a:spcBef>
                <a:spcPts val="0"/>
              </a:spcBef>
              <a:spcAft>
                <a:spcPts val="0"/>
              </a:spcAft>
              <a:buClr>
                <a:srgbClr val="000000"/>
              </a:buClr>
              <a:buSzPts val="2400"/>
              <a:buFont typeface="Arial"/>
              <a:buNone/>
            </a:pPr>
            <a:endParaRPr sz="2400" b="0" i="0" u="none" strike="noStrike" cap="none">
              <a:solidFill>
                <a:srgbClr val="000000"/>
              </a:solidFill>
              <a:latin typeface="Oswald"/>
              <a:ea typeface="Oswald"/>
              <a:cs typeface="Oswald"/>
              <a:sym typeface="Oswald"/>
            </a:endParaRPr>
          </a:p>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278" name="Google Shape;278;p31"/>
          <p:cNvPicPr preferRelativeResize="0"/>
          <p:nvPr/>
        </p:nvPicPr>
        <p:blipFill rotWithShape="1">
          <a:blip r:embed="rId4">
            <a:alphaModFix/>
          </a:blip>
          <a:srcRect r="11220" b="16686"/>
          <a:stretch/>
        </p:blipFill>
        <p:spPr>
          <a:xfrm rot="702889">
            <a:off x="6960661" y="2656468"/>
            <a:ext cx="1745801" cy="1840212"/>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67"/>
        <p:cNvGrpSpPr/>
        <p:nvPr/>
      </p:nvGrpSpPr>
      <p:grpSpPr>
        <a:xfrm>
          <a:off x="0" y="0"/>
          <a:ext cx="0" cy="0"/>
          <a:chOff x="0" y="0"/>
          <a:chExt cx="0" cy="0"/>
        </a:xfrm>
      </p:grpSpPr>
      <p:sp>
        <p:nvSpPr>
          <p:cNvPr id="68" name="Google Shape;68;p14"/>
          <p:cNvSpPr/>
          <p:nvPr/>
        </p:nvSpPr>
        <p:spPr>
          <a:xfrm>
            <a:off x="0" y="1725"/>
            <a:ext cx="9144000" cy="938700"/>
          </a:xfrm>
          <a:prstGeom prst="rect">
            <a:avLst/>
          </a:prstGeom>
          <a:solidFill>
            <a:srgbClr val="151E49"/>
          </a:solidFill>
          <a:ln w="19050" cap="flat" cmpd="sng">
            <a:solidFill>
              <a:srgbClr val="151E49"/>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9" name="Google Shape;69;p14"/>
          <p:cNvSpPr/>
          <p:nvPr/>
        </p:nvSpPr>
        <p:spPr>
          <a:xfrm>
            <a:off x="0" y="4570350"/>
            <a:ext cx="9144000" cy="245400"/>
          </a:xfrm>
          <a:prstGeom prst="rect">
            <a:avLst/>
          </a:prstGeom>
          <a:solidFill>
            <a:srgbClr val="151E49"/>
          </a:solidFill>
          <a:ln w="9525" cap="flat" cmpd="sng">
            <a:solidFill>
              <a:srgbClr val="151E49"/>
            </a:solidFill>
            <a:prstDash val="solid"/>
            <a:round/>
            <a:headEnd type="none" w="sm" len="sm"/>
            <a:tailEnd type="none" w="sm" len="sm"/>
          </a:ln>
        </p:spPr>
        <p:txBody>
          <a:bodyPr spcFirstLastPara="1" wrap="square" lIns="91425" tIns="91425" rIns="91425" bIns="91425" anchor="ctr" anchorCtr="0">
            <a:noAutofit/>
          </a:bodyPr>
          <a:lstStyle/>
          <a:p>
            <a:pPr marL="0" marR="0" lvl="0" indent="0" algn="r" rtl="0">
              <a:lnSpc>
                <a:spcPct val="100000"/>
              </a:lnSpc>
              <a:spcBef>
                <a:spcPts val="0"/>
              </a:spcBef>
              <a:spcAft>
                <a:spcPts val="0"/>
              </a:spcAft>
              <a:buClr>
                <a:srgbClr val="000000"/>
              </a:buClr>
              <a:buSzPts val="1200"/>
              <a:buFont typeface="Arial"/>
              <a:buNone/>
            </a:pPr>
            <a:endParaRPr sz="1200" b="0" i="1" u="none" strike="noStrike" cap="none">
              <a:solidFill>
                <a:srgbClr val="FFFFFF"/>
              </a:solidFill>
              <a:latin typeface="Arial"/>
              <a:ea typeface="Arial"/>
              <a:cs typeface="Arial"/>
              <a:sym typeface="Arial"/>
            </a:endParaRPr>
          </a:p>
        </p:txBody>
      </p:sp>
      <p:sp>
        <p:nvSpPr>
          <p:cNvPr id="70" name="Google Shape;70;p14"/>
          <p:cNvSpPr/>
          <p:nvPr/>
        </p:nvSpPr>
        <p:spPr>
          <a:xfrm>
            <a:off x="0" y="4824575"/>
            <a:ext cx="9144000" cy="245400"/>
          </a:xfrm>
          <a:prstGeom prst="rect">
            <a:avLst/>
          </a:prstGeom>
          <a:solidFill>
            <a:srgbClr val="FECF00"/>
          </a:solidFill>
          <a:ln w="9525" cap="flat" cmpd="sng">
            <a:solidFill>
              <a:srgbClr val="FECF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1" name="Google Shape;71;p14"/>
          <p:cNvSpPr txBox="1"/>
          <p:nvPr/>
        </p:nvSpPr>
        <p:spPr>
          <a:xfrm>
            <a:off x="402475" y="4796625"/>
            <a:ext cx="1467000" cy="245400"/>
          </a:xfrm>
          <a:prstGeom prst="rect">
            <a:avLst/>
          </a:prstGeom>
          <a:noFill/>
          <a:ln>
            <a:noFill/>
          </a:ln>
        </p:spPr>
        <p:txBody>
          <a:bodyPr spcFirstLastPara="1" wrap="square" lIns="45700" tIns="45700" rIns="45700" bIns="45700" anchor="t" anchorCtr="0">
            <a:noAutofit/>
          </a:bodyPr>
          <a:lstStyle/>
          <a:p>
            <a:pPr marL="0" marR="0" lvl="0" indent="0" algn="l" rtl="0">
              <a:lnSpc>
                <a:spcPct val="100000"/>
              </a:lnSpc>
              <a:spcBef>
                <a:spcPts val="0"/>
              </a:spcBef>
              <a:spcAft>
                <a:spcPts val="0"/>
              </a:spcAft>
              <a:buClr>
                <a:srgbClr val="FFFFFF"/>
              </a:buClr>
              <a:buSzPts val="1400"/>
              <a:buFont typeface="Arial"/>
              <a:buNone/>
            </a:pPr>
            <a:r>
              <a:rPr lang="en" sz="1400" b="1" i="0" u="none" strike="noStrike" cap="none">
                <a:solidFill>
                  <a:srgbClr val="FFFFFF"/>
                </a:solidFill>
                <a:latin typeface="Arial"/>
                <a:ea typeface="Arial"/>
                <a:cs typeface="Arial"/>
                <a:sym typeface="Arial"/>
              </a:rPr>
              <a:t>@EducateIN</a:t>
            </a:r>
            <a:endParaRPr sz="1400" b="0" i="0" u="none" strike="noStrike" cap="none">
              <a:solidFill>
                <a:srgbClr val="000000"/>
              </a:solidFill>
              <a:latin typeface="Arial"/>
              <a:ea typeface="Arial"/>
              <a:cs typeface="Arial"/>
              <a:sym typeface="Arial"/>
            </a:endParaRPr>
          </a:p>
        </p:txBody>
      </p:sp>
      <p:pic>
        <p:nvPicPr>
          <p:cNvPr id="72" name="Google Shape;72;p14"/>
          <p:cNvPicPr preferRelativeResize="0"/>
          <p:nvPr/>
        </p:nvPicPr>
        <p:blipFill rotWithShape="1">
          <a:blip r:embed="rId3">
            <a:alphaModFix/>
          </a:blip>
          <a:srcRect/>
          <a:stretch/>
        </p:blipFill>
        <p:spPr>
          <a:xfrm>
            <a:off x="72462" y="4796613"/>
            <a:ext cx="330016" cy="317525"/>
          </a:xfrm>
          <a:prstGeom prst="rect">
            <a:avLst/>
          </a:prstGeom>
          <a:noFill/>
          <a:ln>
            <a:noFill/>
          </a:ln>
        </p:spPr>
      </p:pic>
      <p:sp>
        <p:nvSpPr>
          <p:cNvPr id="73" name="Google Shape;73;p14"/>
          <p:cNvSpPr/>
          <p:nvPr/>
        </p:nvSpPr>
        <p:spPr>
          <a:xfrm rot="31">
            <a:off x="2132090" y="78084"/>
            <a:ext cx="4879820" cy="939858"/>
          </a:xfrm>
          <a:prstGeom prst="rect">
            <a:avLst/>
          </a:prstGeom>
        </p:spPr>
        <p:txBody>
          <a:bodyPr>
            <a:prstTxWarp prst="textPlain">
              <a:avLst/>
            </a:prstTxWarp>
          </a:bodyPr>
          <a:lstStyle/>
          <a:p>
            <a:pPr lvl="0" algn="ctr"/>
            <a:r>
              <a:rPr b="0" i="0">
                <a:ln w="9525" cap="flat" cmpd="sng">
                  <a:solidFill>
                    <a:srgbClr val="FECF00"/>
                  </a:solidFill>
                  <a:prstDash val="solid"/>
                  <a:round/>
                  <a:headEnd type="none" w="sm" len="sm"/>
                  <a:tailEnd type="none" w="sm" len="sm"/>
                </a:ln>
                <a:solidFill>
                  <a:srgbClr val="FFFFFF"/>
                </a:solidFill>
                <a:latin typeface="Viga"/>
              </a:rPr>
              <a:t>Membership Basics</a:t>
            </a:r>
          </a:p>
        </p:txBody>
      </p:sp>
      <p:sp>
        <p:nvSpPr>
          <p:cNvPr id="74" name="Google Shape;74;p14"/>
          <p:cNvSpPr txBox="1"/>
          <p:nvPr/>
        </p:nvSpPr>
        <p:spPr>
          <a:xfrm>
            <a:off x="169012" y="994168"/>
            <a:ext cx="8002222" cy="33924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rgbClr val="000000"/>
              </a:solidFill>
              <a:latin typeface="Oswald"/>
              <a:ea typeface="Oswald"/>
              <a:cs typeface="Oswald"/>
              <a:sym typeface="Oswald"/>
            </a:endParaRPr>
          </a:p>
          <a:p>
            <a:pPr marL="457200" marR="0" lvl="0" indent="-381000" algn="l" rtl="0">
              <a:lnSpc>
                <a:spcPct val="100000"/>
              </a:lnSpc>
              <a:spcBef>
                <a:spcPts val="0"/>
              </a:spcBef>
              <a:spcAft>
                <a:spcPts val="0"/>
              </a:spcAft>
              <a:buClr>
                <a:schemeClr val="dk1"/>
              </a:buClr>
              <a:buSzPts val="2400"/>
              <a:buFont typeface="Oswald"/>
              <a:buChar char="●"/>
            </a:pPr>
            <a:r>
              <a:rPr lang="en" sz="2200" b="1" i="0" u="none" strike="noStrike" cap="none">
                <a:solidFill>
                  <a:schemeClr val="dk1"/>
                </a:solidFill>
                <a:latin typeface="Arial"/>
                <a:ea typeface="Arial"/>
                <a:cs typeface="Arial"/>
                <a:sym typeface="Arial"/>
              </a:rPr>
              <a:t>Membership is collected 2x each school year.</a:t>
            </a:r>
            <a:endParaRPr sz="2200" b="1" i="0" u="none" strike="noStrike" cap="none">
              <a:solidFill>
                <a:srgbClr val="000000"/>
              </a:solidFill>
              <a:latin typeface="Arial"/>
              <a:ea typeface="Arial"/>
              <a:cs typeface="Arial"/>
              <a:sym typeface="Arial"/>
            </a:endParaRPr>
          </a:p>
          <a:p>
            <a:pPr marL="914400" marR="0" lvl="1" indent="-381000" algn="l" rtl="0">
              <a:lnSpc>
                <a:spcPct val="100000"/>
              </a:lnSpc>
              <a:spcBef>
                <a:spcPts val="0"/>
              </a:spcBef>
              <a:spcAft>
                <a:spcPts val="0"/>
              </a:spcAft>
              <a:buClr>
                <a:srgbClr val="000000"/>
              </a:buClr>
              <a:buSzPts val="2400"/>
              <a:buFont typeface="Oswald"/>
              <a:buChar char="○"/>
            </a:pPr>
            <a:r>
              <a:rPr lang="en" sz="2200" b="1" i="0" u="none" strike="noStrike" cap="none">
                <a:solidFill>
                  <a:srgbClr val="000000"/>
                </a:solidFill>
                <a:latin typeface="Arial"/>
                <a:ea typeface="Arial"/>
                <a:cs typeface="Arial"/>
                <a:sym typeface="Arial"/>
              </a:rPr>
              <a:t>Period 1 count day is September 18, 2020.</a:t>
            </a:r>
            <a:endParaRPr sz="2200" b="1" i="0" u="none" strike="noStrike" cap="none">
              <a:solidFill>
                <a:srgbClr val="000000"/>
              </a:solidFill>
              <a:latin typeface="Arial"/>
              <a:ea typeface="Arial"/>
              <a:cs typeface="Arial"/>
              <a:sym typeface="Arial"/>
            </a:endParaRPr>
          </a:p>
          <a:p>
            <a:pPr marL="914400" marR="0" lvl="1" indent="-381000" algn="l" rtl="0">
              <a:lnSpc>
                <a:spcPct val="100000"/>
              </a:lnSpc>
              <a:spcBef>
                <a:spcPts val="0"/>
              </a:spcBef>
              <a:spcAft>
                <a:spcPts val="0"/>
              </a:spcAft>
              <a:buClr>
                <a:srgbClr val="000000"/>
              </a:buClr>
              <a:buSzPts val="2400"/>
              <a:buFont typeface="Oswald"/>
              <a:buChar char="○"/>
            </a:pPr>
            <a:r>
              <a:rPr lang="en" sz="2200" b="1" i="0" u="none" strike="noStrike" cap="none">
                <a:solidFill>
                  <a:srgbClr val="000000"/>
                </a:solidFill>
                <a:latin typeface="Arial"/>
                <a:ea typeface="Arial"/>
                <a:cs typeface="Arial"/>
                <a:sym typeface="Arial"/>
              </a:rPr>
              <a:t>Period 2 count day is February 1, 2021.</a:t>
            </a:r>
            <a:endParaRPr sz="2200" b="1" i="0" u="none" strike="noStrike" cap="none">
              <a:solidFill>
                <a:srgbClr val="000000"/>
              </a:solidFill>
              <a:latin typeface="Arial"/>
              <a:ea typeface="Arial"/>
              <a:cs typeface="Arial"/>
              <a:sym typeface="Arial"/>
            </a:endParaRPr>
          </a:p>
          <a:p>
            <a:pPr marL="914400" marR="0" lvl="1" indent="-381000" algn="l" rtl="0">
              <a:lnSpc>
                <a:spcPct val="100000"/>
              </a:lnSpc>
              <a:spcBef>
                <a:spcPts val="0"/>
              </a:spcBef>
              <a:spcAft>
                <a:spcPts val="0"/>
              </a:spcAft>
              <a:buClr>
                <a:srgbClr val="000000"/>
              </a:buClr>
              <a:buSzPts val="2400"/>
              <a:buFont typeface="Oswald"/>
              <a:buChar char="○"/>
            </a:pPr>
            <a:r>
              <a:rPr lang="en" sz="2200" b="1" i="0" u="none" strike="noStrike" cap="none">
                <a:solidFill>
                  <a:srgbClr val="000000"/>
                </a:solidFill>
                <a:latin typeface="Arial"/>
                <a:ea typeface="Arial"/>
                <a:cs typeface="Arial"/>
                <a:sym typeface="Arial"/>
              </a:rPr>
              <a:t>Count all students enrolled and attending your district.</a:t>
            </a:r>
            <a:endParaRPr sz="2200" b="1" i="0" u="none" strike="noStrike" cap="none">
              <a:solidFill>
                <a:srgbClr val="000000"/>
              </a:solidFill>
              <a:latin typeface="Arial"/>
              <a:ea typeface="Arial"/>
              <a:cs typeface="Arial"/>
              <a:sym typeface="Arial"/>
            </a:endParaRPr>
          </a:p>
          <a:p>
            <a:pPr marL="914400" marR="0" lvl="0" indent="0" algn="l" rtl="0">
              <a:lnSpc>
                <a:spcPct val="100000"/>
              </a:lnSpc>
              <a:spcBef>
                <a:spcPts val="0"/>
              </a:spcBef>
              <a:spcAft>
                <a:spcPts val="0"/>
              </a:spcAft>
              <a:buClr>
                <a:srgbClr val="000000"/>
              </a:buClr>
              <a:buSzPts val="2200"/>
              <a:buFont typeface="Arial"/>
              <a:buNone/>
            </a:pPr>
            <a:endParaRPr sz="2200" b="1" i="0" u="none" strike="noStrike" cap="none">
              <a:solidFill>
                <a:srgbClr val="000000"/>
              </a:solidFill>
              <a:latin typeface="Arial"/>
              <a:ea typeface="Arial"/>
              <a:cs typeface="Arial"/>
              <a:sym typeface="Arial"/>
            </a:endParaRPr>
          </a:p>
          <a:p>
            <a:pPr marL="457200" marR="0" lvl="0" indent="-381000" algn="l" rtl="0">
              <a:lnSpc>
                <a:spcPct val="100000"/>
              </a:lnSpc>
              <a:spcBef>
                <a:spcPts val="0"/>
              </a:spcBef>
              <a:spcAft>
                <a:spcPts val="0"/>
              </a:spcAft>
              <a:buClr>
                <a:srgbClr val="000000"/>
              </a:buClr>
              <a:buSzPts val="2400"/>
              <a:buFont typeface="Oswald"/>
              <a:buChar char="●"/>
            </a:pPr>
            <a:r>
              <a:rPr lang="en" sz="2200" b="1" i="0" u="none" strike="noStrike" cap="none">
                <a:solidFill>
                  <a:srgbClr val="000000"/>
                </a:solidFill>
                <a:latin typeface="Arial"/>
                <a:ea typeface="Arial"/>
                <a:cs typeface="Arial"/>
                <a:sym typeface="Arial"/>
              </a:rPr>
              <a:t>Membership is collected in 3 Phases.</a:t>
            </a:r>
            <a:endParaRPr sz="2200" b="1" i="0" u="none" strike="noStrike" cap="none">
              <a:solidFill>
                <a:srgbClr val="000000"/>
              </a:solidFill>
              <a:latin typeface="Arial"/>
              <a:ea typeface="Arial"/>
              <a:cs typeface="Arial"/>
              <a:sym typeface="Arial"/>
            </a:endParaRPr>
          </a:p>
        </p:txBody>
      </p:sp>
      <p:pic>
        <p:nvPicPr>
          <p:cNvPr id="75" name="Google Shape;75;p14"/>
          <p:cNvPicPr preferRelativeResize="0"/>
          <p:nvPr/>
        </p:nvPicPr>
        <p:blipFill rotWithShape="1">
          <a:blip r:embed="rId4">
            <a:alphaModFix/>
          </a:blip>
          <a:srcRect/>
          <a:stretch/>
        </p:blipFill>
        <p:spPr>
          <a:xfrm>
            <a:off x="6705289" y="1016761"/>
            <a:ext cx="2269699" cy="1138401"/>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82"/>
        <p:cNvGrpSpPr/>
        <p:nvPr/>
      </p:nvGrpSpPr>
      <p:grpSpPr>
        <a:xfrm>
          <a:off x="0" y="0"/>
          <a:ext cx="0" cy="0"/>
          <a:chOff x="0" y="0"/>
          <a:chExt cx="0" cy="0"/>
        </a:xfrm>
      </p:grpSpPr>
      <p:sp>
        <p:nvSpPr>
          <p:cNvPr id="283" name="Google Shape;283;p32"/>
          <p:cNvSpPr/>
          <p:nvPr/>
        </p:nvSpPr>
        <p:spPr>
          <a:xfrm>
            <a:off x="0" y="1725"/>
            <a:ext cx="9144000" cy="938700"/>
          </a:xfrm>
          <a:prstGeom prst="rect">
            <a:avLst/>
          </a:prstGeom>
          <a:solidFill>
            <a:srgbClr val="151E49"/>
          </a:solidFill>
          <a:ln w="19050" cap="flat" cmpd="sng">
            <a:solidFill>
              <a:srgbClr val="151E49"/>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84" name="Google Shape;284;p32"/>
          <p:cNvSpPr/>
          <p:nvPr/>
        </p:nvSpPr>
        <p:spPr>
          <a:xfrm>
            <a:off x="0" y="4570350"/>
            <a:ext cx="9144000" cy="245400"/>
          </a:xfrm>
          <a:prstGeom prst="rect">
            <a:avLst/>
          </a:prstGeom>
          <a:solidFill>
            <a:srgbClr val="151E49"/>
          </a:solidFill>
          <a:ln w="9525" cap="flat" cmpd="sng">
            <a:solidFill>
              <a:srgbClr val="151E49"/>
            </a:solidFill>
            <a:prstDash val="solid"/>
            <a:round/>
            <a:headEnd type="none" w="sm" len="sm"/>
            <a:tailEnd type="none" w="sm" len="sm"/>
          </a:ln>
        </p:spPr>
        <p:txBody>
          <a:bodyPr spcFirstLastPara="1" wrap="square" lIns="91425" tIns="91425" rIns="91425" bIns="91425" anchor="ctr" anchorCtr="0">
            <a:noAutofit/>
          </a:bodyPr>
          <a:lstStyle/>
          <a:p>
            <a:pPr marL="0" marR="0" lvl="0" indent="0" algn="r" rtl="0">
              <a:lnSpc>
                <a:spcPct val="100000"/>
              </a:lnSpc>
              <a:spcBef>
                <a:spcPts val="0"/>
              </a:spcBef>
              <a:spcAft>
                <a:spcPts val="0"/>
              </a:spcAft>
              <a:buClr>
                <a:srgbClr val="000000"/>
              </a:buClr>
              <a:buSzPts val="1200"/>
              <a:buFont typeface="Arial"/>
              <a:buNone/>
            </a:pPr>
            <a:endParaRPr sz="1200" b="0" i="1" u="none" strike="noStrike" cap="none">
              <a:solidFill>
                <a:srgbClr val="FFFFFF"/>
              </a:solidFill>
              <a:latin typeface="Arial"/>
              <a:ea typeface="Arial"/>
              <a:cs typeface="Arial"/>
              <a:sym typeface="Arial"/>
            </a:endParaRPr>
          </a:p>
        </p:txBody>
      </p:sp>
      <p:sp>
        <p:nvSpPr>
          <p:cNvPr id="285" name="Google Shape;285;p32"/>
          <p:cNvSpPr/>
          <p:nvPr/>
        </p:nvSpPr>
        <p:spPr>
          <a:xfrm>
            <a:off x="0" y="4824575"/>
            <a:ext cx="9144000" cy="245400"/>
          </a:xfrm>
          <a:prstGeom prst="rect">
            <a:avLst/>
          </a:prstGeom>
          <a:solidFill>
            <a:srgbClr val="FECF00"/>
          </a:solidFill>
          <a:ln w="9525" cap="flat" cmpd="sng">
            <a:solidFill>
              <a:srgbClr val="FECF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86" name="Google Shape;286;p32"/>
          <p:cNvSpPr txBox="1"/>
          <p:nvPr/>
        </p:nvSpPr>
        <p:spPr>
          <a:xfrm>
            <a:off x="402475" y="4796625"/>
            <a:ext cx="1467000" cy="245400"/>
          </a:xfrm>
          <a:prstGeom prst="rect">
            <a:avLst/>
          </a:prstGeom>
          <a:noFill/>
          <a:ln>
            <a:noFill/>
          </a:ln>
        </p:spPr>
        <p:txBody>
          <a:bodyPr spcFirstLastPara="1" wrap="square" lIns="45700" tIns="45700" rIns="45700" bIns="45700" anchor="t" anchorCtr="0">
            <a:noAutofit/>
          </a:bodyPr>
          <a:lstStyle/>
          <a:p>
            <a:pPr marL="0" marR="0" lvl="0" indent="0" algn="l" rtl="0">
              <a:lnSpc>
                <a:spcPct val="100000"/>
              </a:lnSpc>
              <a:spcBef>
                <a:spcPts val="0"/>
              </a:spcBef>
              <a:spcAft>
                <a:spcPts val="0"/>
              </a:spcAft>
              <a:buClr>
                <a:srgbClr val="FFFFFF"/>
              </a:buClr>
              <a:buSzPts val="1400"/>
              <a:buFont typeface="Arial"/>
              <a:buNone/>
            </a:pPr>
            <a:r>
              <a:rPr lang="en" sz="1400" b="1" i="0" u="none" strike="noStrike" cap="none">
                <a:solidFill>
                  <a:srgbClr val="FFFFFF"/>
                </a:solidFill>
                <a:latin typeface="Arial"/>
                <a:ea typeface="Arial"/>
                <a:cs typeface="Arial"/>
                <a:sym typeface="Arial"/>
              </a:rPr>
              <a:t>@EducateIN</a:t>
            </a:r>
            <a:endParaRPr sz="1400" b="0" i="0" u="none" strike="noStrike" cap="none">
              <a:solidFill>
                <a:srgbClr val="000000"/>
              </a:solidFill>
              <a:latin typeface="Arial"/>
              <a:ea typeface="Arial"/>
              <a:cs typeface="Arial"/>
              <a:sym typeface="Arial"/>
            </a:endParaRPr>
          </a:p>
        </p:txBody>
      </p:sp>
      <p:pic>
        <p:nvPicPr>
          <p:cNvPr id="287" name="Google Shape;287;p32"/>
          <p:cNvPicPr preferRelativeResize="0"/>
          <p:nvPr/>
        </p:nvPicPr>
        <p:blipFill rotWithShape="1">
          <a:blip r:embed="rId3">
            <a:alphaModFix/>
          </a:blip>
          <a:srcRect/>
          <a:stretch/>
        </p:blipFill>
        <p:spPr>
          <a:xfrm>
            <a:off x="72462" y="4796613"/>
            <a:ext cx="330016" cy="317525"/>
          </a:xfrm>
          <a:prstGeom prst="rect">
            <a:avLst/>
          </a:prstGeom>
          <a:noFill/>
          <a:ln>
            <a:noFill/>
          </a:ln>
        </p:spPr>
      </p:pic>
      <p:sp>
        <p:nvSpPr>
          <p:cNvPr id="288" name="Google Shape;288;p32"/>
          <p:cNvSpPr/>
          <p:nvPr/>
        </p:nvSpPr>
        <p:spPr>
          <a:xfrm rot="35">
            <a:off x="219282" y="1755"/>
            <a:ext cx="8358383" cy="991498"/>
          </a:xfrm>
          <a:prstGeom prst="rect">
            <a:avLst/>
          </a:prstGeom>
        </p:spPr>
        <p:txBody>
          <a:bodyPr>
            <a:prstTxWarp prst="textPlain">
              <a:avLst/>
            </a:prstTxWarp>
          </a:bodyPr>
          <a:lstStyle/>
          <a:p>
            <a:pPr lvl="0" algn="ctr"/>
            <a:r>
              <a:rPr b="0" i="0">
                <a:ln w="9525" cap="flat" cmpd="sng">
                  <a:solidFill>
                    <a:srgbClr val="FECF00"/>
                  </a:solidFill>
                  <a:prstDash val="solid"/>
                  <a:round/>
                  <a:headEnd type="none" w="sm" len="sm"/>
                  <a:tailEnd type="none" w="sm" len="sm"/>
                </a:ln>
                <a:solidFill>
                  <a:srgbClr val="FFFFFF"/>
                </a:solidFill>
                <a:latin typeface="Viga"/>
              </a:rPr>
              <a:t>Membership – Student Type COVID-19</a:t>
            </a:r>
          </a:p>
        </p:txBody>
      </p:sp>
      <p:sp>
        <p:nvSpPr>
          <p:cNvPr id="289" name="Google Shape;289;p32"/>
          <p:cNvSpPr txBox="1"/>
          <p:nvPr/>
        </p:nvSpPr>
        <p:spPr>
          <a:xfrm>
            <a:off x="152850" y="1017974"/>
            <a:ext cx="8838300" cy="3552300"/>
          </a:xfrm>
          <a:prstGeom prst="rect">
            <a:avLst/>
          </a:prstGeom>
          <a:noFill/>
          <a:ln>
            <a:noFill/>
          </a:ln>
        </p:spPr>
        <p:txBody>
          <a:bodyPr spcFirstLastPara="1" wrap="square" lIns="91425" tIns="91425" rIns="91425" bIns="91425" anchor="t" anchorCtr="0">
            <a:noAutofit/>
          </a:bodyPr>
          <a:lstStyle/>
          <a:p>
            <a:pPr marL="457200" marR="0" lvl="0" indent="-336550" algn="l" rtl="0">
              <a:lnSpc>
                <a:spcPct val="100000"/>
              </a:lnSpc>
              <a:spcBef>
                <a:spcPts val="0"/>
              </a:spcBef>
              <a:spcAft>
                <a:spcPts val="0"/>
              </a:spcAft>
              <a:buSzPts val="1700"/>
              <a:buChar char="●"/>
            </a:pPr>
            <a:r>
              <a:rPr lang="en" sz="1700"/>
              <a:t>Properly record each student in Field 10 of the Membership data file.  Virtual (YES), Virtual (NO) or COVID-19 (C).</a:t>
            </a:r>
            <a:endParaRPr sz="1700"/>
          </a:p>
          <a:p>
            <a:pPr marL="457200" marR="0" lvl="0" indent="0" algn="l" rtl="0">
              <a:lnSpc>
                <a:spcPct val="100000"/>
              </a:lnSpc>
              <a:spcBef>
                <a:spcPts val="0"/>
              </a:spcBef>
              <a:spcAft>
                <a:spcPts val="0"/>
              </a:spcAft>
              <a:buNone/>
            </a:pPr>
            <a:endParaRPr sz="1300"/>
          </a:p>
          <a:p>
            <a:pPr marL="457200" marR="0" lvl="0" indent="-336550" algn="l" rtl="0">
              <a:lnSpc>
                <a:spcPct val="100000"/>
              </a:lnSpc>
              <a:spcBef>
                <a:spcPts val="0"/>
              </a:spcBef>
              <a:spcAft>
                <a:spcPts val="0"/>
              </a:spcAft>
              <a:buSzPts val="1700"/>
              <a:buChar char="●"/>
            </a:pPr>
            <a:r>
              <a:rPr lang="en" sz="1700"/>
              <a:t>COVID-19 (C) - a student who received fifty percent or more of their instructional programming provided through virtual/distance/remote learning due to the contingency planning for COVID will be reported as “Virtual due to COVID”.</a:t>
            </a:r>
            <a:endParaRPr sz="1700"/>
          </a:p>
          <a:p>
            <a:pPr marL="457200" marR="0" lvl="0" indent="0" algn="l" rtl="0">
              <a:lnSpc>
                <a:spcPct val="100000"/>
              </a:lnSpc>
              <a:spcBef>
                <a:spcPts val="0"/>
              </a:spcBef>
              <a:spcAft>
                <a:spcPts val="0"/>
              </a:spcAft>
              <a:buNone/>
            </a:pPr>
            <a:endParaRPr sz="1300" b="1">
              <a:solidFill>
                <a:schemeClr val="dk1"/>
              </a:solidFill>
            </a:endParaRPr>
          </a:p>
          <a:p>
            <a:pPr marL="457200" marR="0" lvl="0" indent="-336550" algn="l" rtl="0">
              <a:lnSpc>
                <a:spcPct val="100000"/>
              </a:lnSpc>
              <a:spcBef>
                <a:spcPts val="0"/>
              </a:spcBef>
              <a:spcAft>
                <a:spcPts val="0"/>
              </a:spcAft>
              <a:buSzPts val="1700"/>
              <a:buChar char="●"/>
            </a:pPr>
            <a:r>
              <a:rPr lang="en" sz="1700" b="1">
                <a:solidFill>
                  <a:schemeClr val="dk1"/>
                </a:solidFill>
              </a:rPr>
              <a:t>If there are new virtual programs or virtual schools being established to operate for the first time during the 2020-2021 school year, but not in response to COVID-19, students participating in these programs should be reported as virtual.</a:t>
            </a:r>
            <a:endParaRPr sz="1700" b="1">
              <a:solidFill>
                <a:schemeClr val="dk1"/>
              </a:solidFill>
            </a:endParaRPr>
          </a:p>
          <a:p>
            <a:pPr marL="76200" marR="0" lvl="0" indent="0" algn="l" rtl="0">
              <a:lnSpc>
                <a:spcPct val="100000"/>
              </a:lnSpc>
              <a:spcBef>
                <a:spcPts val="0"/>
              </a:spcBef>
              <a:spcAft>
                <a:spcPts val="0"/>
              </a:spcAft>
              <a:buNone/>
            </a:pPr>
            <a:endParaRPr sz="1800"/>
          </a:p>
          <a:p>
            <a:pPr marL="457200" marR="0" lvl="0" indent="0" algn="l" rtl="0">
              <a:lnSpc>
                <a:spcPct val="100000"/>
              </a:lnSpc>
              <a:spcBef>
                <a:spcPts val="0"/>
              </a:spcBef>
              <a:spcAft>
                <a:spcPts val="0"/>
              </a:spcAft>
              <a:buClr>
                <a:srgbClr val="000000"/>
              </a:buClr>
              <a:buSzPts val="2400"/>
              <a:buFont typeface="Arial"/>
              <a:buNone/>
            </a:pPr>
            <a:r>
              <a:rPr lang="en" sz="1900" b="1" i="1" u="sng"/>
              <a:t>NOTE:</a:t>
            </a:r>
            <a:r>
              <a:rPr lang="en" i="1"/>
              <a:t>  </a:t>
            </a:r>
            <a:r>
              <a:rPr lang="en" b="1" i="1"/>
              <a:t>This is a fluid situation and is always subject to legislative action.</a:t>
            </a:r>
            <a:endParaRPr b="1" i="1" u="none" strike="noStrike" cap="none">
              <a:solidFill>
                <a:srgbClr val="000000"/>
              </a:solidFill>
            </a:endParaRPr>
          </a:p>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290" name="Google Shape;290;p32"/>
          <p:cNvPicPr preferRelativeResize="0"/>
          <p:nvPr/>
        </p:nvPicPr>
        <p:blipFill rotWithShape="1">
          <a:blip r:embed="rId4">
            <a:alphaModFix/>
          </a:blip>
          <a:srcRect r="11221" b="16687"/>
          <a:stretch/>
        </p:blipFill>
        <p:spPr>
          <a:xfrm rot="702893">
            <a:off x="7909294" y="3085247"/>
            <a:ext cx="1238612" cy="1305605"/>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94"/>
        <p:cNvGrpSpPr/>
        <p:nvPr/>
      </p:nvGrpSpPr>
      <p:grpSpPr>
        <a:xfrm>
          <a:off x="0" y="0"/>
          <a:ext cx="0" cy="0"/>
          <a:chOff x="0" y="0"/>
          <a:chExt cx="0" cy="0"/>
        </a:xfrm>
      </p:grpSpPr>
      <p:sp>
        <p:nvSpPr>
          <p:cNvPr id="295" name="Google Shape;295;p33"/>
          <p:cNvSpPr/>
          <p:nvPr/>
        </p:nvSpPr>
        <p:spPr>
          <a:xfrm>
            <a:off x="0" y="1725"/>
            <a:ext cx="9144000" cy="938700"/>
          </a:xfrm>
          <a:prstGeom prst="rect">
            <a:avLst/>
          </a:prstGeom>
          <a:solidFill>
            <a:srgbClr val="151E49"/>
          </a:solidFill>
          <a:ln w="19050" cap="flat" cmpd="sng">
            <a:solidFill>
              <a:srgbClr val="151E49"/>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96" name="Google Shape;296;p33"/>
          <p:cNvSpPr/>
          <p:nvPr/>
        </p:nvSpPr>
        <p:spPr>
          <a:xfrm>
            <a:off x="0" y="4570350"/>
            <a:ext cx="9144000" cy="245400"/>
          </a:xfrm>
          <a:prstGeom prst="rect">
            <a:avLst/>
          </a:prstGeom>
          <a:solidFill>
            <a:srgbClr val="151E49"/>
          </a:solidFill>
          <a:ln w="9525" cap="flat" cmpd="sng">
            <a:solidFill>
              <a:srgbClr val="151E49"/>
            </a:solidFill>
            <a:prstDash val="solid"/>
            <a:round/>
            <a:headEnd type="none" w="sm" len="sm"/>
            <a:tailEnd type="none" w="sm" len="sm"/>
          </a:ln>
        </p:spPr>
        <p:txBody>
          <a:bodyPr spcFirstLastPara="1" wrap="square" lIns="91425" tIns="91425" rIns="91425" bIns="91425" anchor="ctr" anchorCtr="0">
            <a:noAutofit/>
          </a:bodyPr>
          <a:lstStyle/>
          <a:p>
            <a:pPr marL="0" marR="0" lvl="0" indent="0" algn="r" rtl="0">
              <a:lnSpc>
                <a:spcPct val="100000"/>
              </a:lnSpc>
              <a:spcBef>
                <a:spcPts val="0"/>
              </a:spcBef>
              <a:spcAft>
                <a:spcPts val="0"/>
              </a:spcAft>
              <a:buClr>
                <a:srgbClr val="000000"/>
              </a:buClr>
              <a:buSzPts val="1200"/>
              <a:buFont typeface="Arial"/>
              <a:buNone/>
            </a:pPr>
            <a:endParaRPr sz="1200" b="0" i="1" u="none" strike="noStrike" cap="none">
              <a:solidFill>
                <a:srgbClr val="FFFFFF"/>
              </a:solidFill>
              <a:latin typeface="Arial"/>
              <a:ea typeface="Arial"/>
              <a:cs typeface="Arial"/>
              <a:sym typeface="Arial"/>
            </a:endParaRPr>
          </a:p>
        </p:txBody>
      </p:sp>
      <p:sp>
        <p:nvSpPr>
          <p:cNvPr id="297" name="Google Shape;297;p33"/>
          <p:cNvSpPr/>
          <p:nvPr/>
        </p:nvSpPr>
        <p:spPr>
          <a:xfrm>
            <a:off x="0" y="4824575"/>
            <a:ext cx="9144000" cy="245400"/>
          </a:xfrm>
          <a:prstGeom prst="rect">
            <a:avLst/>
          </a:prstGeom>
          <a:solidFill>
            <a:srgbClr val="FECF00"/>
          </a:solidFill>
          <a:ln w="9525" cap="flat" cmpd="sng">
            <a:solidFill>
              <a:srgbClr val="FECF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98" name="Google Shape;298;p33"/>
          <p:cNvSpPr txBox="1"/>
          <p:nvPr/>
        </p:nvSpPr>
        <p:spPr>
          <a:xfrm>
            <a:off x="402475" y="4796625"/>
            <a:ext cx="1467000" cy="245400"/>
          </a:xfrm>
          <a:prstGeom prst="rect">
            <a:avLst/>
          </a:prstGeom>
          <a:noFill/>
          <a:ln>
            <a:noFill/>
          </a:ln>
        </p:spPr>
        <p:txBody>
          <a:bodyPr spcFirstLastPara="1" wrap="square" lIns="45700" tIns="45700" rIns="45700" bIns="45700" anchor="t" anchorCtr="0">
            <a:noAutofit/>
          </a:bodyPr>
          <a:lstStyle/>
          <a:p>
            <a:pPr marL="0" marR="0" lvl="0" indent="0" algn="l" rtl="0">
              <a:lnSpc>
                <a:spcPct val="100000"/>
              </a:lnSpc>
              <a:spcBef>
                <a:spcPts val="0"/>
              </a:spcBef>
              <a:spcAft>
                <a:spcPts val="0"/>
              </a:spcAft>
              <a:buClr>
                <a:srgbClr val="FFFFFF"/>
              </a:buClr>
              <a:buSzPts val="1400"/>
              <a:buFont typeface="Arial"/>
              <a:buNone/>
            </a:pPr>
            <a:r>
              <a:rPr lang="en" sz="1400" b="1" i="0" u="none" strike="noStrike" cap="none">
                <a:solidFill>
                  <a:srgbClr val="FFFFFF"/>
                </a:solidFill>
                <a:latin typeface="Arial"/>
                <a:ea typeface="Arial"/>
                <a:cs typeface="Arial"/>
                <a:sym typeface="Arial"/>
              </a:rPr>
              <a:t>@EducateIN</a:t>
            </a:r>
            <a:endParaRPr sz="1400" b="0" i="0" u="none" strike="noStrike" cap="none">
              <a:solidFill>
                <a:srgbClr val="000000"/>
              </a:solidFill>
              <a:latin typeface="Arial"/>
              <a:ea typeface="Arial"/>
              <a:cs typeface="Arial"/>
              <a:sym typeface="Arial"/>
            </a:endParaRPr>
          </a:p>
        </p:txBody>
      </p:sp>
      <p:pic>
        <p:nvPicPr>
          <p:cNvPr id="299" name="Google Shape;299;p33"/>
          <p:cNvPicPr preferRelativeResize="0"/>
          <p:nvPr/>
        </p:nvPicPr>
        <p:blipFill rotWithShape="1">
          <a:blip r:embed="rId3">
            <a:alphaModFix/>
          </a:blip>
          <a:srcRect/>
          <a:stretch/>
        </p:blipFill>
        <p:spPr>
          <a:xfrm>
            <a:off x="72462" y="4796613"/>
            <a:ext cx="330016" cy="317525"/>
          </a:xfrm>
          <a:prstGeom prst="rect">
            <a:avLst/>
          </a:prstGeom>
          <a:noFill/>
          <a:ln>
            <a:noFill/>
          </a:ln>
        </p:spPr>
      </p:pic>
      <p:sp>
        <p:nvSpPr>
          <p:cNvPr id="300" name="Google Shape;300;p33"/>
          <p:cNvSpPr/>
          <p:nvPr/>
        </p:nvSpPr>
        <p:spPr>
          <a:xfrm rot="31">
            <a:off x="591006" y="1132"/>
            <a:ext cx="7159933" cy="939858"/>
          </a:xfrm>
          <a:prstGeom prst="rect">
            <a:avLst/>
          </a:prstGeom>
        </p:spPr>
        <p:txBody>
          <a:bodyPr>
            <a:prstTxWarp prst="textPlain">
              <a:avLst/>
            </a:prstTxWarp>
          </a:bodyPr>
          <a:lstStyle/>
          <a:p>
            <a:pPr lvl="0" algn="ctr"/>
            <a:r>
              <a:rPr b="0" i="0">
                <a:ln w="9525" cap="flat" cmpd="sng">
                  <a:solidFill>
                    <a:srgbClr val="FECF00"/>
                  </a:solidFill>
                  <a:prstDash val="solid"/>
                  <a:round/>
                  <a:headEnd type="none" w="sm" len="sm"/>
                  <a:tailEnd type="none" w="sm" len="sm"/>
                </a:ln>
                <a:solidFill>
                  <a:srgbClr val="FFFFFF"/>
                </a:solidFill>
                <a:latin typeface="Viga"/>
              </a:rPr>
              <a:t>ME Data Verification Reports</a:t>
            </a:r>
          </a:p>
        </p:txBody>
      </p:sp>
      <p:sp>
        <p:nvSpPr>
          <p:cNvPr id="301" name="Google Shape;301;p33"/>
          <p:cNvSpPr txBox="1"/>
          <p:nvPr/>
        </p:nvSpPr>
        <p:spPr>
          <a:xfrm>
            <a:off x="72450" y="940400"/>
            <a:ext cx="8886600" cy="36300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800"/>
              <a:buFont typeface="Arial"/>
              <a:buNone/>
            </a:pPr>
            <a:r>
              <a:rPr lang="en" sz="1800" b="1" i="0" u="none" strike="noStrike" cap="none">
                <a:solidFill>
                  <a:srgbClr val="000000"/>
                </a:solidFill>
                <a:latin typeface="Arial"/>
                <a:ea typeface="Arial"/>
                <a:cs typeface="Arial"/>
                <a:sym typeface="Arial"/>
              </a:rPr>
              <a:t>Reports Available for Verification:</a:t>
            </a:r>
            <a:endParaRPr sz="1800" b="1" i="0" u="none" strike="noStrike" cap="none">
              <a:solidFill>
                <a:srgbClr val="000000"/>
              </a:solidFill>
              <a:latin typeface="Arial"/>
              <a:ea typeface="Arial"/>
              <a:cs typeface="Arial"/>
              <a:sym typeface="Arial"/>
            </a:endParaRPr>
          </a:p>
          <a:p>
            <a:pPr marL="457200" marR="0" lvl="0" indent="-355600" algn="l" rtl="0">
              <a:lnSpc>
                <a:spcPct val="100000"/>
              </a:lnSpc>
              <a:spcBef>
                <a:spcPts val="0"/>
              </a:spcBef>
              <a:spcAft>
                <a:spcPts val="0"/>
              </a:spcAft>
              <a:buClr>
                <a:srgbClr val="000000"/>
              </a:buClr>
              <a:buSzPts val="2000"/>
              <a:buFont typeface="Oswald"/>
              <a:buChar char="●"/>
            </a:pPr>
            <a:r>
              <a:rPr lang="en" sz="1800" b="0" i="0" u="none" strike="noStrike" cap="none">
                <a:solidFill>
                  <a:srgbClr val="000000"/>
                </a:solidFill>
                <a:latin typeface="Arial"/>
                <a:ea typeface="Arial"/>
                <a:cs typeface="Arial"/>
                <a:sym typeface="Arial"/>
              </a:rPr>
              <a:t>ME Roster Download – allows schools to download an Excel file of all students submitted including student names.</a:t>
            </a:r>
            <a:endParaRPr sz="1800" b="0" i="0" u="none" strike="noStrike" cap="none">
              <a:solidFill>
                <a:srgbClr val="000000"/>
              </a:solidFill>
              <a:latin typeface="Arial"/>
              <a:ea typeface="Arial"/>
              <a:cs typeface="Arial"/>
              <a:sym typeface="Arial"/>
            </a:endParaRPr>
          </a:p>
          <a:p>
            <a:pPr marL="457200" marR="0" lvl="0" indent="-355600" algn="l" rtl="0">
              <a:lnSpc>
                <a:spcPct val="100000"/>
              </a:lnSpc>
              <a:spcBef>
                <a:spcPts val="0"/>
              </a:spcBef>
              <a:spcAft>
                <a:spcPts val="0"/>
              </a:spcAft>
              <a:buClr>
                <a:srgbClr val="000000"/>
              </a:buClr>
              <a:buSzPts val="2000"/>
              <a:buFont typeface="Oswald"/>
              <a:buChar char="●"/>
            </a:pPr>
            <a:r>
              <a:rPr lang="en" sz="1800" b="0" i="0" u="none" strike="noStrike" cap="none">
                <a:solidFill>
                  <a:srgbClr val="000000"/>
                </a:solidFill>
                <a:latin typeface="Arial"/>
                <a:ea typeface="Arial"/>
                <a:cs typeface="Arial"/>
                <a:sym typeface="Arial"/>
              </a:rPr>
              <a:t>ME Retrieve Data – provides csv file of all data submitted for collection</a:t>
            </a:r>
            <a:endParaRPr sz="1800" b="0" i="0" u="none" strike="noStrike" cap="none">
              <a:solidFill>
                <a:srgbClr val="000000"/>
              </a:solidFill>
              <a:latin typeface="Arial"/>
              <a:ea typeface="Arial"/>
              <a:cs typeface="Arial"/>
              <a:sym typeface="Arial"/>
            </a:endParaRPr>
          </a:p>
          <a:p>
            <a:pPr marL="457200" marR="0" lvl="0" indent="-355600" algn="l" rtl="0">
              <a:lnSpc>
                <a:spcPct val="100000"/>
              </a:lnSpc>
              <a:spcBef>
                <a:spcPts val="0"/>
              </a:spcBef>
              <a:spcAft>
                <a:spcPts val="0"/>
              </a:spcAft>
              <a:buClr>
                <a:srgbClr val="000000"/>
              </a:buClr>
              <a:buSzPts val="2000"/>
              <a:buFont typeface="Oswald"/>
              <a:buChar char="●"/>
            </a:pPr>
            <a:r>
              <a:rPr lang="en" sz="1800" b="0" i="0" u="none" strike="noStrike" cap="none">
                <a:solidFill>
                  <a:srgbClr val="000000"/>
                </a:solidFill>
                <a:latin typeface="Arial"/>
                <a:ea typeface="Arial"/>
                <a:cs typeface="Arial"/>
                <a:sym typeface="Arial"/>
              </a:rPr>
              <a:t>ME Full-day KG Report – allows schools to view just KG full day reported numbers</a:t>
            </a:r>
            <a:endParaRPr sz="1800" b="0" i="0" u="none" strike="noStrike" cap="none">
              <a:solidFill>
                <a:srgbClr val="000000"/>
              </a:solidFill>
              <a:latin typeface="Arial"/>
              <a:ea typeface="Arial"/>
              <a:cs typeface="Arial"/>
              <a:sym typeface="Arial"/>
            </a:endParaRPr>
          </a:p>
          <a:p>
            <a:pPr marL="457200" marR="0" lvl="0" indent="-355600" algn="l" rtl="0">
              <a:lnSpc>
                <a:spcPct val="100000"/>
              </a:lnSpc>
              <a:spcBef>
                <a:spcPts val="0"/>
              </a:spcBef>
              <a:spcAft>
                <a:spcPts val="0"/>
              </a:spcAft>
              <a:buClr>
                <a:srgbClr val="000000"/>
              </a:buClr>
              <a:buSzPts val="2000"/>
              <a:buFont typeface="Oswald"/>
              <a:buChar char="●"/>
            </a:pPr>
            <a:r>
              <a:rPr lang="en" sz="1800" b="0" i="0" u="none" strike="noStrike" cap="none">
                <a:solidFill>
                  <a:srgbClr val="000000"/>
                </a:solidFill>
                <a:latin typeface="Arial"/>
                <a:ea typeface="Arial"/>
                <a:cs typeface="Arial"/>
                <a:sym typeface="Arial"/>
              </a:rPr>
              <a:t>ADM Comparison Report – allows schools to view prior ME totals to current data by ADM types (good for trends)</a:t>
            </a:r>
            <a:endParaRPr sz="1800" b="0" i="0" u="none" strike="noStrike" cap="none">
              <a:solidFill>
                <a:srgbClr val="000000"/>
              </a:solidFill>
              <a:latin typeface="Arial"/>
              <a:ea typeface="Arial"/>
              <a:cs typeface="Arial"/>
              <a:sym typeface="Arial"/>
            </a:endParaRPr>
          </a:p>
          <a:p>
            <a:pPr marL="457200" marR="0" lvl="0" indent="-355600" algn="l" rtl="0">
              <a:lnSpc>
                <a:spcPct val="100000"/>
              </a:lnSpc>
              <a:spcBef>
                <a:spcPts val="0"/>
              </a:spcBef>
              <a:spcAft>
                <a:spcPts val="0"/>
              </a:spcAft>
              <a:buClr>
                <a:srgbClr val="000000"/>
              </a:buClr>
              <a:buSzPts val="2000"/>
              <a:buFont typeface="Oswald"/>
              <a:buChar char="●"/>
            </a:pPr>
            <a:r>
              <a:rPr lang="en" sz="1800" b="0" i="0" u="none" strike="noStrike" cap="none">
                <a:solidFill>
                  <a:srgbClr val="000000"/>
                </a:solidFill>
                <a:latin typeface="Arial"/>
                <a:ea typeface="Arial"/>
                <a:cs typeface="Arial"/>
                <a:sym typeface="Arial"/>
              </a:rPr>
              <a:t>ME Summary Report (select Central Office as school building) uploaded when data verified and summary is signed</a:t>
            </a:r>
            <a:endParaRPr sz="1800" b="0" i="0" u="none" strike="noStrike" cap="none">
              <a:solidFill>
                <a:srgbClr val="000000"/>
              </a:solidFill>
              <a:latin typeface="Arial"/>
              <a:ea typeface="Arial"/>
              <a:cs typeface="Arial"/>
              <a:sym typeface="Arial"/>
            </a:endParaRPr>
          </a:p>
          <a:p>
            <a:pPr marL="457200" marR="0" lvl="0" indent="-355600" algn="l" rtl="0">
              <a:lnSpc>
                <a:spcPct val="100000"/>
              </a:lnSpc>
              <a:spcBef>
                <a:spcPts val="0"/>
              </a:spcBef>
              <a:spcAft>
                <a:spcPts val="0"/>
              </a:spcAft>
              <a:buClr>
                <a:srgbClr val="000000"/>
              </a:buClr>
              <a:buSzPts val="2000"/>
              <a:buFont typeface="Oswald"/>
              <a:buChar char="●"/>
            </a:pPr>
            <a:r>
              <a:rPr lang="en" sz="1800" b="0" i="0" u="none" strike="noStrike" cap="none">
                <a:solidFill>
                  <a:srgbClr val="000000"/>
                </a:solidFill>
                <a:latin typeface="Arial"/>
                <a:ea typeface="Arial"/>
                <a:cs typeface="Arial"/>
                <a:sym typeface="Arial"/>
              </a:rPr>
              <a:t>ME Summary Report (choose All Schools)</a:t>
            </a:r>
            <a:endParaRPr sz="1800" b="0" i="0" u="none" strike="noStrike" cap="none">
              <a:solidFill>
                <a:srgbClr val="000000"/>
              </a:solidFill>
              <a:latin typeface="Arial"/>
              <a:ea typeface="Arial"/>
              <a:cs typeface="Arial"/>
              <a:sym typeface="Arial"/>
            </a:endParaRPr>
          </a:p>
          <a:p>
            <a:pPr marL="914400" marR="0" lvl="1" indent="-355600" algn="l" rtl="0">
              <a:lnSpc>
                <a:spcPct val="100000"/>
              </a:lnSpc>
              <a:spcBef>
                <a:spcPts val="0"/>
              </a:spcBef>
              <a:spcAft>
                <a:spcPts val="0"/>
              </a:spcAft>
              <a:buClr>
                <a:srgbClr val="000000"/>
              </a:buClr>
              <a:buSzPts val="2000"/>
              <a:buFont typeface="Oswald"/>
              <a:buChar char="○"/>
            </a:pPr>
            <a:r>
              <a:rPr lang="en" sz="1800" b="0" i="0" u="none" strike="noStrike" cap="none">
                <a:solidFill>
                  <a:srgbClr val="000000"/>
                </a:solidFill>
                <a:latin typeface="Arial"/>
                <a:ea typeface="Arial"/>
                <a:cs typeface="Arial"/>
                <a:sym typeface="Arial"/>
              </a:rPr>
              <a:t>Corporation level report showing total enrollment counts by building</a:t>
            </a:r>
            <a:endParaRPr sz="1800" b="0" i="0" u="none" strike="noStrike" cap="none">
              <a:solidFill>
                <a:srgbClr val="000000"/>
              </a:solidFill>
              <a:latin typeface="Arial"/>
              <a:ea typeface="Arial"/>
              <a:cs typeface="Arial"/>
              <a:sym typeface="Arial"/>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305"/>
        <p:cNvGrpSpPr/>
        <p:nvPr/>
      </p:nvGrpSpPr>
      <p:grpSpPr>
        <a:xfrm>
          <a:off x="0" y="0"/>
          <a:ext cx="0" cy="0"/>
          <a:chOff x="0" y="0"/>
          <a:chExt cx="0" cy="0"/>
        </a:xfrm>
      </p:grpSpPr>
      <p:sp>
        <p:nvSpPr>
          <p:cNvPr id="306" name="Google Shape;306;p34"/>
          <p:cNvSpPr/>
          <p:nvPr/>
        </p:nvSpPr>
        <p:spPr>
          <a:xfrm>
            <a:off x="0" y="1725"/>
            <a:ext cx="9144000" cy="938700"/>
          </a:xfrm>
          <a:prstGeom prst="rect">
            <a:avLst/>
          </a:prstGeom>
          <a:solidFill>
            <a:srgbClr val="151E49"/>
          </a:solidFill>
          <a:ln w="19050" cap="flat" cmpd="sng">
            <a:solidFill>
              <a:srgbClr val="151E49"/>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07" name="Google Shape;307;p34"/>
          <p:cNvSpPr/>
          <p:nvPr/>
        </p:nvSpPr>
        <p:spPr>
          <a:xfrm>
            <a:off x="0" y="4570350"/>
            <a:ext cx="9144000" cy="245400"/>
          </a:xfrm>
          <a:prstGeom prst="rect">
            <a:avLst/>
          </a:prstGeom>
          <a:solidFill>
            <a:srgbClr val="151E49"/>
          </a:solidFill>
          <a:ln w="9525" cap="flat" cmpd="sng">
            <a:solidFill>
              <a:srgbClr val="151E49"/>
            </a:solidFill>
            <a:prstDash val="solid"/>
            <a:round/>
            <a:headEnd type="none" w="sm" len="sm"/>
            <a:tailEnd type="none" w="sm" len="sm"/>
          </a:ln>
        </p:spPr>
        <p:txBody>
          <a:bodyPr spcFirstLastPara="1" wrap="square" lIns="91425" tIns="91425" rIns="91425" bIns="91425" anchor="ctr" anchorCtr="0">
            <a:noAutofit/>
          </a:bodyPr>
          <a:lstStyle/>
          <a:p>
            <a:pPr marL="0" marR="0" lvl="0" indent="0" algn="r" rtl="0">
              <a:lnSpc>
                <a:spcPct val="100000"/>
              </a:lnSpc>
              <a:spcBef>
                <a:spcPts val="0"/>
              </a:spcBef>
              <a:spcAft>
                <a:spcPts val="0"/>
              </a:spcAft>
              <a:buClr>
                <a:srgbClr val="000000"/>
              </a:buClr>
              <a:buSzPts val="1200"/>
              <a:buFont typeface="Arial"/>
              <a:buNone/>
            </a:pPr>
            <a:endParaRPr sz="1200" b="0" i="1" u="none" strike="noStrike" cap="none">
              <a:solidFill>
                <a:srgbClr val="FFFFFF"/>
              </a:solidFill>
              <a:latin typeface="Arial"/>
              <a:ea typeface="Arial"/>
              <a:cs typeface="Arial"/>
              <a:sym typeface="Arial"/>
            </a:endParaRPr>
          </a:p>
        </p:txBody>
      </p:sp>
      <p:sp>
        <p:nvSpPr>
          <p:cNvPr id="308" name="Google Shape;308;p34"/>
          <p:cNvSpPr/>
          <p:nvPr/>
        </p:nvSpPr>
        <p:spPr>
          <a:xfrm>
            <a:off x="0" y="4824575"/>
            <a:ext cx="9144000" cy="245400"/>
          </a:xfrm>
          <a:prstGeom prst="rect">
            <a:avLst/>
          </a:prstGeom>
          <a:solidFill>
            <a:srgbClr val="FECF00"/>
          </a:solidFill>
          <a:ln w="9525" cap="flat" cmpd="sng">
            <a:solidFill>
              <a:srgbClr val="FECF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09" name="Google Shape;309;p34"/>
          <p:cNvSpPr txBox="1"/>
          <p:nvPr/>
        </p:nvSpPr>
        <p:spPr>
          <a:xfrm>
            <a:off x="402475" y="4796625"/>
            <a:ext cx="1467000" cy="245400"/>
          </a:xfrm>
          <a:prstGeom prst="rect">
            <a:avLst/>
          </a:prstGeom>
          <a:noFill/>
          <a:ln>
            <a:noFill/>
          </a:ln>
        </p:spPr>
        <p:txBody>
          <a:bodyPr spcFirstLastPara="1" wrap="square" lIns="45700" tIns="45700" rIns="45700" bIns="45700" anchor="t" anchorCtr="0">
            <a:noAutofit/>
          </a:bodyPr>
          <a:lstStyle/>
          <a:p>
            <a:pPr marL="0" marR="0" lvl="0" indent="0" algn="l" rtl="0">
              <a:lnSpc>
                <a:spcPct val="100000"/>
              </a:lnSpc>
              <a:spcBef>
                <a:spcPts val="0"/>
              </a:spcBef>
              <a:spcAft>
                <a:spcPts val="0"/>
              </a:spcAft>
              <a:buClr>
                <a:srgbClr val="FFFFFF"/>
              </a:buClr>
              <a:buSzPts val="1400"/>
              <a:buFont typeface="Arial"/>
              <a:buNone/>
            </a:pPr>
            <a:r>
              <a:rPr lang="en" sz="1400" b="1" i="0" u="none" strike="noStrike" cap="none">
                <a:solidFill>
                  <a:srgbClr val="FFFFFF"/>
                </a:solidFill>
                <a:latin typeface="Arial"/>
                <a:ea typeface="Arial"/>
                <a:cs typeface="Arial"/>
                <a:sym typeface="Arial"/>
              </a:rPr>
              <a:t>@EducateIN</a:t>
            </a:r>
            <a:endParaRPr sz="1400" b="0" i="0" u="none" strike="noStrike" cap="none">
              <a:solidFill>
                <a:srgbClr val="000000"/>
              </a:solidFill>
              <a:latin typeface="Arial"/>
              <a:ea typeface="Arial"/>
              <a:cs typeface="Arial"/>
              <a:sym typeface="Arial"/>
            </a:endParaRPr>
          </a:p>
        </p:txBody>
      </p:sp>
      <p:pic>
        <p:nvPicPr>
          <p:cNvPr id="310" name="Google Shape;310;p34"/>
          <p:cNvPicPr preferRelativeResize="0"/>
          <p:nvPr/>
        </p:nvPicPr>
        <p:blipFill rotWithShape="1">
          <a:blip r:embed="rId3">
            <a:alphaModFix/>
          </a:blip>
          <a:srcRect/>
          <a:stretch/>
        </p:blipFill>
        <p:spPr>
          <a:xfrm>
            <a:off x="72462" y="4796613"/>
            <a:ext cx="330016" cy="317525"/>
          </a:xfrm>
          <a:prstGeom prst="rect">
            <a:avLst/>
          </a:prstGeom>
          <a:noFill/>
          <a:ln>
            <a:noFill/>
          </a:ln>
        </p:spPr>
      </p:pic>
      <p:sp>
        <p:nvSpPr>
          <p:cNvPr id="311" name="Google Shape;311;p34"/>
          <p:cNvSpPr/>
          <p:nvPr/>
        </p:nvSpPr>
        <p:spPr>
          <a:xfrm rot="31">
            <a:off x="882155" y="1133"/>
            <a:ext cx="7379689" cy="786972"/>
          </a:xfrm>
          <a:prstGeom prst="rect">
            <a:avLst/>
          </a:prstGeom>
        </p:spPr>
        <p:txBody>
          <a:bodyPr>
            <a:prstTxWarp prst="textPlain">
              <a:avLst/>
            </a:prstTxWarp>
          </a:bodyPr>
          <a:lstStyle/>
          <a:p>
            <a:pPr lvl="0" algn="ctr"/>
            <a:r>
              <a:rPr b="0" i="0">
                <a:ln w="9525" cap="flat" cmpd="sng">
                  <a:solidFill>
                    <a:srgbClr val="FECF00"/>
                  </a:solidFill>
                  <a:prstDash val="solid"/>
                  <a:round/>
                  <a:headEnd type="none" w="sm" len="sm"/>
                  <a:tailEnd type="none" w="sm" len="sm"/>
                </a:ln>
                <a:solidFill>
                  <a:srgbClr val="FFFFFF"/>
                </a:solidFill>
                <a:latin typeface="Viga"/>
              </a:rPr>
              <a:t>ALL Done?  ME Data Verified?</a:t>
            </a:r>
          </a:p>
        </p:txBody>
      </p:sp>
      <p:sp>
        <p:nvSpPr>
          <p:cNvPr id="312" name="Google Shape;312;p34"/>
          <p:cNvSpPr txBox="1"/>
          <p:nvPr/>
        </p:nvSpPr>
        <p:spPr>
          <a:xfrm>
            <a:off x="72450" y="931525"/>
            <a:ext cx="8886600" cy="3630000"/>
          </a:xfrm>
          <a:prstGeom prst="rect">
            <a:avLst/>
          </a:prstGeom>
          <a:noFill/>
          <a:ln>
            <a:noFill/>
          </a:ln>
        </p:spPr>
        <p:txBody>
          <a:bodyPr spcFirstLastPara="1" wrap="square" lIns="91425" tIns="91425" rIns="91425" bIns="91425" anchor="t" anchorCtr="0">
            <a:noAutofit/>
          </a:bodyPr>
          <a:lstStyle/>
          <a:p>
            <a:pPr marL="457200" marR="0" lvl="0" indent="-361950" algn="l" rtl="0">
              <a:lnSpc>
                <a:spcPct val="100000"/>
              </a:lnSpc>
              <a:spcBef>
                <a:spcPts val="0"/>
              </a:spcBef>
              <a:spcAft>
                <a:spcPts val="0"/>
              </a:spcAft>
              <a:buClr>
                <a:srgbClr val="000000"/>
              </a:buClr>
              <a:buSzPts val="2100"/>
              <a:buFont typeface="Oswald"/>
              <a:buChar char="●"/>
            </a:pPr>
            <a:r>
              <a:rPr lang="en" sz="1800" b="1" i="0" u="none" strike="noStrike" cap="none">
                <a:solidFill>
                  <a:srgbClr val="000000"/>
                </a:solidFill>
                <a:latin typeface="Arial"/>
                <a:ea typeface="Arial"/>
                <a:cs typeface="Arial"/>
                <a:sym typeface="Arial"/>
              </a:rPr>
              <a:t>Conflicts must be resolved before the Signoff phase begins</a:t>
            </a:r>
            <a:endParaRPr sz="1800" b="1" i="0" u="none" strike="noStrike" cap="none">
              <a:solidFill>
                <a:srgbClr val="000000"/>
              </a:solidFill>
              <a:latin typeface="Arial"/>
              <a:ea typeface="Arial"/>
              <a:cs typeface="Arial"/>
              <a:sym typeface="Arial"/>
            </a:endParaRPr>
          </a:p>
          <a:p>
            <a:pPr marL="457200" marR="0" lvl="0" indent="-361950" algn="l" rtl="0">
              <a:lnSpc>
                <a:spcPct val="100000"/>
              </a:lnSpc>
              <a:spcBef>
                <a:spcPts val="0"/>
              </a:spcBef>
              <a:spcAft>
                <a:spcPts val="0"/>
              </a:spcAft>
              <a:buClr>
                <a:srgbClr val="000000"/>
              </a:buClr>
              <a:buSzPts val="2100"/>
              <a:buFont typeface="Oswald"/>
              <a:buChar char="●"/>
            </a:pPr>
            <a:r>
              <a:rPr lang="en" sz="1800" b="1" i="0" u="none" strike="noStrike" cap="none">
                <a:solidFill>
                  <a:srgbClr val="000000"/>
                </a:solidFill>
                <a:latin typeface="Arial"/>
                <a:ea typeface="Arial"/>
                <a:cs typeface="Arial"/>
                <a:sym typeface="Arial"/>
              </a:rPr>
              <a:t>Reports: Data Verification&gt;Reports&gt;Membership should be reviewed for accuracy and approved before Signoff phase.</a:t>
            </a:r>
            <a:endParaRPr sz="1800" b="1" i="0" u="none" strike="noStrike" cap="none">
              <a:solidFill>
                <a:srgbClr val="000000"/>
              </a:solidFill>
              <a:latin typeface="Arial"/>
              <a:ea typeface="Arial"/>
              <a:cs typeface="Arial"/>
              <a:sym typeface="Arial"/>
            </a:endParaRPr>
          </a:p>
          <a:p>
            <a:pPr marL="914400" marR="0" lvl="1" indent="-361950" algn="l" rtl="0">
              <a:lnSpc>
                <a:spcPct val="100000"/>
              </a:lnSpc>
              <a:spcBef>
                <a:spcPts val="0"/>
              </a:spcBef>
              <a:spcAft>
                <a:spcPts val="0"/>
              </a:spcAft>
              <a:buClr>
                <a:srgbClr val="000000"/>
              </a:buClr>
              <a:buSzPts val="2100"/>
              <a:buFont typeface="Oswald"/>
              <a:buChar char="○"/>
            </a:pPr>
            <a:r>
              <a:rPr lang="en" sz="1800" b="0" i="0" u="none" strike="noStrike" cap="none">
                <a:solidFill>
                  <a:srgbClr val="000000"/>
                </a:solidFill>
                <a:latin typeface="Arial"/>
                <a:ea typeface="Arial"/>
                <a:cs typeface="Arial"/>
                <a:sym typeface="Arial"/>
              </a:rPr>
              <a:t>ME Roster Download, ADM Comparison Report</a:t>
            </a:r>
            <a:endParaRPr sz="1800" b="0" i="0" u="none" strike="noStrike" cap="none">
              <a:solidFill>
                <a:srgbClr val="000000"/>
              </a:solidFill>
              <a:latin typeface="Arial"/>
              <a:ea typeface="Arial"/>
              <a:cs typeface="Arial"/>
              <a:sym typeface="Arial"/>
            </a:endParaRPr>
          </a:p>
          <a:p>
            <a:pPr marL="914400" marR="0" lvl="1" indent="-361950" algn="l" rtl="0">
              <a:lnSpc>
                <a:spcPct val="100000"/>
              </a:lnSpc>
              <a:spcBef>
                <a:spcPts val="0"/>
              </a:spcBef>
              <a:spcAft>
                <a:spcPts val="0"/>
              </a:spcAft>
              <a:buClr>
                <a:srgbClr val="000000"/>
              </a:buClr>
              <a:buSzPts val="2100"/>
              <a:buFont typeface="Oswald"/>
              <a:buChar char="○"/>
            </a:pPr>
            <a:r>
              <a:rPr lang="en" sz="1800" b="0" i="0" u="none" strike="noStrike" cap="none">
                <a:solidFill>
                  <a:srgbClr val="000000"/>
                </a:solidFill>
                <a:latin typeface="Arial"/>
                <a:ea typeface="Arial"/>
                <a:cs typeface="Arial"/>
                <a:sym typeface="Arial"/>
              </a:rPr>
              <a:t>ME Summary Report (uploaded when data verified and summary is signed)</a:t>
            </a:r>
            <a:endParaRPr sz="1800" b="0" i="0" u="none" strike="noStrike" cap="none">
              <a:solidFill>
                <a:srgbClr val="000000"/>
              </a:solidFill>
              <a:latin typeface="Arial"/>
              <a:ea typeface="Arial"/>
              <a:cs typeface="Arial"/>
              <a:sym typeface="Arial"/>
            </a:endParaRPr>
          </a:p>
          <a:p>
            <a:pPr marL="914400" marR="0" lvl="1" indent="-361950" algn="l" rtl="0">
              <a:lnSpc>
                <a:spcPct val="100000"/>
              </a:lnSpc>
              <a:spcBef>
                <a:spcPts val="0"/>
              </a:spcBef>
              <a:spcAft>
                <a:spcPts val="0"/>
              </a:spcAft>
              <a:buClr>
                <a:srgbClr val="000000"/>
              </a:buClr>
              <a:buSzPts val="2100"/>
              <a:buFont typeface="Oswald"/>
              <a:buChar char="○"/>
            </a:pPr>
            <a:r>
              <a:rPr lang="en" sz="1800" b="0" i="0" u="none" strike="noStrike" cap="none">
                <a:solidFill>
                  <a:srgbClr val="000000"/>
                </a:solidFill>
                <a:latin typeface="Arial"/>
                <a:ea typeface="Arial"/>
                <a:cs typeface="Arial"/>
                <a:sym typeface="Arial"/>
              </a:rPr>
              <a:t>ME Summary Report for Central Office shows the Transfer Out counts</a:t>
            </a:r>
            <a:endParaRPr sz="1800" b="0" i="0" u="none" strike="noStrike" cap="none">
              <a:solidFill>
                <a:srgbClr val="000000"/>
              </a:solidFill>
              <a:latin typeface="Arial"/>
              <a:ea typeface="Arial"/>
              <a:cs typeface="Arial"/>
              <a:sym typeface="Arial"/>
            </a:endParaRPr>
          </a:p>
          <a:p>
            <a:pPr marL="914400" marR="0" lvl="1" indent="-361950" algn="l" rtl="0">
              <a:lnSpc>
                <a:spcPct val="100000"/>
              </a:lnSpc>
              <a:spcBef>
                <a:spcPts val="0"/>
              </a:spcBef>
              <a:spcAft>
                <a:spcPts val="0"/>
              </a:spcAft>
              <a:buClr>
                <a:srgbClr val="000000"/>
              </a:buClr>
              <a:buSzPts val="2100"/>
              <a:buFont typeface="Oswald"/>
              <a:buChar char="○"/>
            </a:pPr>
            <a:r>
              <a:rPr lang="en" sz="1800" b="0" i="0" u="none" strike="noStrike" cap="none">
                <a:solidFill>
                  <a:srgbClr val="000000"/>
                </a:solidFill>
                <a:latin typeface="Arial"/>
                <a:ea typeface="Arial"/>
                <a:cs typeface="Arial"/>
                <a:sym typeface="Arial"/>
              </a:rPr>
              <a:t>reported. Will not show on individual school summary</a:t>
            </a:r>
            <a:endParaRPr sz="1800" b="0" i="0" u="none" strike="noStrike" cap="none">
              <a:solidFill>
                <a:srgbClr val="000000"/>
              </a:solidFill>
              <a:latin typeface="Arial"/>
              <a:ea typeface="Arial"/>
              <a:cs typeface="Arial"/>
              <a:sym typeface="Arial"/>
            </a:endParaRPr>
          </a:p>
          <a:p>
            <a:pPr marL="914400" marR="0" lvl="1" indent="-361950" algn="l" rtl="0">
              <a:lnSpc>
                <a:spcPct val="100000"/>
              </a:lnSpc>
              <a:spcBef>
                <a:spcPts val="0"/>
              </a:spcBef>
              <a:spcAft>
                <a:spcPts val="0"/>
              </a:spcAft>
              <a:buClr>
                <a:srgbClr val="000000"/>
              </a:buClr>
              <a:buSzPts val="2100"/>
              <a:buFont typeface="Oswald"/>
              <a:buChar char="○"/>
            </a:pPr>
            <a:r>
              <a:rPr lang="en" sz="1800" b="0" i="0" u="none" strike="noStrike" cap="none">
                <a:solidFill>
                  <a:srgbClr val="000000"/>
                </a:solidFill>
                <a:latin typeface="Arial"/>
                <a:ea typeface="Arial"/>
                <a:cs typeface="Arial"/>
                <a:sym typeface="Arial"/>
              </a:rPr>
              <a:t>ME Summary Report for All Schools shows total counts for each school in corporation</a:t>
            </a:r>
            <a:endParaRPr sz="1800" b="0" i="0" u="none" strike="noStrike" cap="none">
              <a:solidFill>
                <a:srgbClr val="000000"/>
              </a:solidFill>
              <a:latin typeface="Arial"/>
              <a:ea typeface="Arial"/>
              <a:cs typeface="Arial"/>
              <a:sym typeface="Arial"/>
            </a:endParaRPr>
          </a:p>
          <a:p>
            <a:pPr marL="457200" marR="0" lvl="0" indent="-361950" algn="l" rtl="0">
              <a:lnSpc>
                <a:spcPct val="100000"/>
              </a:lnSpc>
              <a:spcBef>
                <a:spcPts val="0"/>
              </a:spcBef>
              <a:spcAft>
                <a:spcPts val="0"/>
              </a:spcAft>
              <a:buClr>
                <a:srgbClr val="000000"/>
              </a:buClr>
              <a:buSzPts val="2100"/>
              <a:buFont typeface="Oswald"/>
              <a:buChar char="●"/>
            </a:pPr>
            <a:r>
              <a:rPr lang="en" sz="1800" b="0" i="0" u="none" strike="noStrike" cap="none">
                <a:solidFill>
                  <a:srgbClr val="000000"/>
                </a:solidFill>
                <a:latin typeface="Arial"/>
                <a:ea typeface="Arial"/>
                <a:cs typeface="Arial"/>
                <a:sym typeface="Arial"/>
              </a:rPr>
              <a:t>Signoff at Data Verification&gt;Collection Management&gt;Membership</a:t>
            </a:r>
            <a:endParaRPr sz="1800" b="0" i="0" u="none" strike="noStrike" cap="none">
              <a:solidFill>
                <a:srgbClr val="000000"/>
              </a:solidFill>
              <a:latin typeface="Arial"/>
              <a:ea typeface="Arial"/>
              <a:cs typeface="Arial"/>
              <a:sym typeface="Arial"/>
            </a:endParaRPr>
          </a:p>
          <a:p>
            <a:pPr marL="457200" marR="0" lvl="0" indent="-361950" algn="l" rtl="0">
              <a:lnSpc>
                <a:spcPct val="100000"/>
              </a:lnSpc>
              <a:spcBef>
                <a:spcPts val="0"/>
              </a:spcBef>
              <a:spcAft>
                <a:spcPts val="0"/>
              </a:spcAft>
              <a:buClr>
                <a:srgbClr val="000000"/>
              </a:buClr>
              <a:buSzPts val="2100"/>
              <a:buFont typeface="Oswald"/>
              <a:buChar char="●"/>
            </a:pPr>
            <a:r>
              <a:rPr lang="en" sz="1800" b="0" i="0" u="none" strike="noStrike" cap="none">
                <a:solidFill>
                  <a:srgbClr val="000000"/>
                </a:solidFill>
                <a:latin typeface="Arial"/>
                <a:ea typeface="Arial"/>
                <a:cs typeface="Arial"/>
                <a:sym typeface="Arial"/>
              </a:rPr>
              <a:t>Upload scanned signed summary at Administration&gt;Upload Signed Summary Report</a:t>
            </a:r>
            <a:endParaRPr sz="1800" b="0" i="0" u="none" strike="noStrike" cap="none">
              <a:solidFill>
                <a:srgbClr val="000000"/>
              </a:solidFill>
              <a:latin typeface="Arial"/>
              <a:ea typeface="Arial"/>
              <a:cs typeface="Arial"/>
              <a:sym typeface="Arial"/>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316"/>
        <p:cNvGrpSpPr/>
        <p:nvPr/>
      </p:nvGrpSpPr>
      <p:grpSpPr>
        <a:xfrm>
          <a:off x="0" y="0"/>
          <a:ext cx="0" cy="0"/>
          <a:chOff x="0" y="0"/>
          <a:chExt cx="0" cy="0"/>
        </a:xfrm>
      </p:grpSpPr>
      <p:sp>
        <p:nvSpPr>
          <p:cNvPr id="317" name="Google Shape;317;p35"/>
          <p:cNvSpPr/>
          <p:nvPr/>
        </p:nvSpPr>
        <p:spPr>
          <a:xfrm>
            <a:off x="0" y="1725"/>
            <a:ext cx="9144000" cy="938700"/>
          </a:xfrm>
          <a:prstGeom prst="rect">
            <a:avLst/>
          </a:prstGeom>
          <a:solidFill>
            <a:srgbClr val="151E49"/>
          </a:solidFill>
          <a:ln w="19050" cap="flat" cmpd="sng">
            <a:solidFill>
              <a:srgbClr val="151E49"/>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18" name="Google Shape;318;p35"/>
          <p:cNvSpPr/>
          <p:nvPr/>
        </p:nvSpPr>
        <p:spPr>
          <a:xfrm>
            <a:off x="0" y="4570350"/>
            <a:ext cx="9144000" cy="245400"/>
          </a:xfrm>
          <a:prstGeom prst="rect">
            <a:avLst/>
          </a:prstGeom>
          <a:solidFill>
            <a:srgbClr val="151E49"/>
          </a:solidFill>
          <a:ln w="9525" cap="flat" cmpd="sng">
            <a:solidFill>
              <a:srgbClr val="151E49"/>
            </a:solidFill>
            <a:prstDash val="solid"/>
            <a:round/>
            <a:headEnd type="none" w="sm" len="sm"/>
            <a:tailEnd type="none" w="sm" len="sm"/>
          </a:ln>
        </p:spPr>
        <p:txBody>
          <a:bodyPr spcFirstLastPara="1" wrap="square" lIns="91425" tIns="91425" rIns="91425" bIns="91425" anchor="ctr" anchorCtr="0">
            <a:noAutofit/>
          </a:bodyPr>
          <a:lstStyle/>
          <a:p>
            <a:pPr marL="0" marR="0" lvl="0" indent="0" algn="r" rtl="0">
              <a:lnSpc>
                <a:spcPct val="100000"/>
              </a:lnSpc>
              <a:spcBef>
                <a:spcPts val="0"/>
              </a:spcBef>
              <a:spcAft>
                <a:spcPts val="0"/>
              </a:spcAft>
              <a:buClr>
                <a:srgbClr val="000000"/>
              </a:buClr>
              <a:buSzPts val="1200"/>
              <a:buFont typeface="Arial"/>
              <a:buNone/>
            </a:pPr>
            <a:endParaRPr sz="1200" b="0" i="1" u="none" strike="noStrike" cap="none">
              <a:solidFill>
                <a:srgbClr val="FFFFFF"/>
              </a:solidFill>
              <a:latin typeface="Arial"/>
              <a:ea typeface="Arial"/>
              <a:cs typeface="Arial"/>
              <a:sym typeface="Arial"/>
            </a:endParaRPr>
          </a:p>
        </p:txBody>
      </p:sp>
      <p:sp>
        <p:nvSpPr>
          <p:cNvPr id="319" name="Google Shape;319;p35"/>
          <p:cNvSpPr/>
          <p:nvPr/>
        </p:nvSpPr>
        <p:spPr>
          <a:xfrm>
            <a:off x="0" y="4824575"/>
            <a:ext cx="9144000" cy="245400"/>
          </a:xfrm>
          <a:prstGeom prst="rect">
            <a:avLst/>
          </a:prstGeom>
          <a:solidFill>
            <a:srgbClr val="FECF00"/>
          </a:solidFill>
          <a:ln w="9525" cap="flat" cmpd="sng">
            <a:solidFill>
              <a:srgbClr val="FECF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20" name="Google Shape;320;p35"/>
          <p:cNvSpPr txBox="1"/>
          <p:nvPr/>
        </p:nvSpPr>
        <p:spPr>
          <a:xfrm>
            <a:off x="402475" y="4796625"/>
            <a:ext cx="1467000" cy="245400"/>
          </a:xfrm>
          <a:prstGeom prst="rect">
            <a:avLst/>
          </a:prstGeom>
          <a:noFill/>
          <a:ln>
            <a:noFill/>
          </a:ln>
        </p:spPr>
        <p:txBody>
          <a:bodyPr spcFirstLastPara="1" wrap="square" lIns="45700" tIns="45700" rIns="45700" bIns="45700" anchor="t" anchorCtr="0">
            <a:noAutofit/>
          </a:bodyPr>
          <a:lstStyle/>
          <a:p>
            <a:pPr marL="0" marR="0" lvl="0" indent="0" algn="l" rtl="0">
              <a:lnSpc>
                <a:spcPct val="100000"/>
              </a:lnSpc>
              <a:spcBef>
                <a:spcPts val="0"/>
              </a:spcBef>
              <a:spcAft>
                <a:spcPts val="0"/>
              </a:spcAft>
              <a:buClr>
                <a:srgbClr val="FFFFFF"/>
              </a:buClr>
              <a:buSzPts val="1400"/>
              <a:buFont typeface="Arial"/>
              <a:buNone/>
            </a:pPr>
            <a:r>
              <a:rPr lang="en" sz="1400" b="1" i="0" u="none" strike="noStrike" cap="none">
                <a:solidFill>
                  <a:srgbClr val="FFFFFF"/>
                </a:solidFill>
                <a:latin typeface="Arial"/>
                <a:ea typeface="Arial"/>
                <a:cs typeface="Arial"/>
                <a:sym typeface="Arial"/>
              </a:rPr>
              <a:t>@EducateIN</a:t>
            </a:r>
            <a:endParaRPr sz="1400" b="0" i="0" u="none" strike="noStrike" cap="none">
              <a:solidFill>
                <a:srgbClr val="000000"/>
              </a:solidFill>
              <a:latin typeface="Arial"/>
              <a:ea typeface="Arial"/>
              <a:cs typeface="Arial"/>
              <a:sym typeface="Arial"/>
            </a:endParaRPr>
          </a:p>
        </p:txBody>
      </p:sp>
      <p:pic>
        <p:nvPicPr>
          <p:cNvPr id="321" name="Google Shape;321;p35"/>
          <p:cNvPicPr preferRelativeResize="0"/>
          <p:nvPr/>
        </p:nvPicPr>
        <p:blipFill rotWithShape="1">
          <a:blip r:embed="rId3">
            <a:alphaModFix/>
          </a:blip>
          <a:srcRect/>
          <a:stretch/>
        </p:blipFill>
        <p:spPr>
          <a:xfrm>
            <a:off x="72462" y="4796613"/>
            <a:ext cx="330016" cy="317525"/>
          </a:xfrm>
          <a:prstGeom prst="rect">
            <a:avLst/>
          </a:prstGeom>
          <a:noFill/>
          <a:ln>
            <a:noFill/>
          </a:ln>
        </p:spPr>
      </p:pic>
      <p:sp>
        <p:nvSpPr>
          <p:cNvPr id="322" name="Google Shape;322;p35"/>
          <p:cNvSpPr/>
          <p:nvPr/>
        </p:nvSpPr>
        <p:spPr>
          <a:xfrm rot="31">
            <a:off x="2064601" y="1122"/>
            <a:ext cx="5014798" cy="939858"/>
          </a:xfrm>
          <a:prstGeom prst="rect">
            <a:avLst/>
          </a:prstGeom>
        </p:spPr>
        <p:txBody>
          <a:bodyPr>
            <a:prstTxWarp prst="textPlain">
              <a:avLst/>
            </a:prstTxWarp>
          </a:bodyPr>
          <a:lstStyle/>
          <a:p>
            <a:pPr lvl="0" algn="ctr"/>
            <a:r>
              <a:rPr b="0" i="0">
                <a:ln w="9525" cap="flat" cmpd="sng">
                  <a:solidFill>
                    <a:srgbClr val="FECF00"/>
                  </a:solidFill>
                  <a:prstDash val="solid"/>
                  <a:round/>
                  <a:headEnd type="none" w="sm" len="sm"/>
                  <a:tailEnd type="none" w="sm" len="sm"/>
                </a:ln>
                <a:solidFill>
                  <a:srgbClr val="FFFFFF"/>
                </a:solidFill>
                <a:latin typeface="Viga"/>
              </a:rPr>
              <a:t>Membership Signoff</a:t>
            </a:r>
          </a:p>
        </p:txBody>
      </p:sp>
      <p:sp>
        <p:nvSpPr>
          <p:cNvPr id="323" name="Google Shape;323;p35"/>
          <p:cNvSpPr txBox="1"/>
          <p:nvPr/>
        </p:nvSpPr>
        <p:spPr>
          <a:xfrm>
            <a:off x="72450" y="1116000"/>
            <a:ext cx="8886600" cy="34544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600" b="1" i="0" u="none" strike="noStrike" cap="none">
                <a:solidFill>
                  <a:srgbClr val="000000"/>
                </a:solidFill>
                <a:latin typeface="Arial"/>
                <a:ea typeface="Arial"/>
                <a:cs typeface="Arial"/>
                <a:sym typeface="Arial"/>
              </a:rPr>
              <a:t>ME SUMMARY REPORT – SIGN OFF:</a:t>
            </a:r>
            <a:endParaRPr sz="1600" b="1"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chemeClr val="dk1"/>
              </a:buClr>
              <a:buSzPts val="1100"/>
              <a:buFont typeface="Arial"/>
              <a:buNone/>
            </a:pPr>
            <a:endParaRPr sz="1600" b="1" i="0" u="none" strike="noStrike" cap="none">
              <a:solidFill>
                <a:srgbClr val="000000"/>
              </a:solidFill>
              <a:latin typeface="Arial"/>
              <a:ea typeface="Arial"/>
              <a:cs typeface="Arial"/>
              <a:sym typeface="Arial"/>
            </a:endParaRPr>
          </a:p>
          <a:p>
            <a:pPr marL="457200" marR="0" lvl="0" indent="-355600" algn="l" rtl="0">
              <a:lnSpc>
                <a:spcPct val="100000"/>
              </a:lnSpc>
              <a:spcBef>
                <a:spcPts val="0"/>
              </a:spcBef>
              <a:spcAft>
                <a:spcPts val="0"/>
              </a:spcAft>
              <a:buClr>
                <a:srgbClr val="000000"/>
              </a:buClr>
              <a:buSzPts val="2000"/>
              <a:buFont typeface="Oswald"/>
              <a:buChar char="●"/>
            </a:pPr>
            <a:r>
              <a:rPr lang="en" sz="1600" b="0" i="0" u="none" strike="noStrike" cap="none">
                <a:solidFill>
                  <a:srgbClr val="000000"/>
                </a:solidFill>
                <a:latin typeface="Arial"/>
                <a:ea typeface="Arial"/>
                <a:cs typeface="Arial"/>
                <a:sym typeface="Arial"/>
              </a:rPr>
              <a:t>Schools are required to sign off on Membership once all students have been reported accurately and conflicts removed</a:t>
            </a:r>
            <a:endParaRPr sz="1600" b="0" i="0" u="none" strike="noStrike" cap="none">
              <a:solidFill>
                <a:srgbClr val="000000"/>
              </a:solidFill>
              <a:latin typeface="Arial"/>
              <a:ea typeface="Arial"/>
              <a:cs typeface="Arial"/>
              <a:sym typeface="Arial"/>
            </a:endParaRPr>
          </a:p>
          <a:p>
            <a:pPr marL="457200" marR="0" lvl="0" indent="-355600" algn="l" rtl="0">
              <a:lnSpc>
                <a:spcPct val="100000"/>
              </a:lnSpc>
              <a:spcBef>
                <a:spcPts val="0"/>
              </a:spcBef>
              <a:spcAft>
                <a:spcPts val="0"/>
              </a:spcAft>
              <a:buClr>
                <a:srgbClr val="000000"/>
              </a:buClr>
              <a:buSzPts val="2000"/>
              <a:buFont typeface="Oswald"/>
              <a:buChar char="●"/>
            </a:pPr>
            <a:r>
              <a:rPr lang="en" sz="1600" b="0" i="0" u="none" strike="noStrike" cap="none">
                <a:solidFill>
                  <a:srgbClr val="000000"/>
                </a:solidFill>
                <a:latin typeface="Arial"/>
                <a:ea typeface="Arial"/>
                <a:cs typeface="Arial"/>
                <a:sym typeface="Arial"/>
              </a:rPr>
              <a:t>Membership sign off is located in the STN App Center under Data Verification&gt;Collection Management</a:t>
            </a:r>
            <a:endParaRPr sz="1600" b="0" i="0" u="none" strike="noStrike" cap="none">
              <a:solidFill>
                <a:srgbClr val="000000"/>
              </a:solidFill>
              <a:latin typeface="Arial"/>
              <a:ea typeface="Arial"/>
              <a:cs typeface="Arial"/>
              <a:sym typeface="Arial"/>
            </a:endParaRPr>
          </a:p>
          <a:p>
            <a:pPr marL="457200" marR="0" lvl="0" indent="-355600" algn="l" rtl="0">
              <a:lnSpc>
                <a:spcPct val="100000"/>
              </a:lnSpc>
              <a:spcBef>
                <a:spcPts val="0"/>
              </a:spcBef>
              <a:spcAft>
                <a:spcPts val="0"/>
              </a:spcAft>
              <a:buClr>
                <a:srgbClr val="000000"/>
              </a:buClr>
              <a:buSzPts val="2000"/>
              <a:buFont typeface="Oswald"/>
              <a:buChar char="●"/>
            </a:pPr>
            <a:r>
              <a:rPr lang="en" sz="1600" b="0" i="0" u="none" strike="noStrike" cap="none">
                <a:solidFill>
                  <a:srgbClr val="000000"/>
                </a:solidFill>
                <a:latin typeface="Arial"/>
                <a:ea typeface="Arial"/>
                <a:cs typeface="Arial"/>
                <a:sym typeface="Arial"/>
              </a:rPr>
              <a:t>The ME summary report (</a:t>
            </a:r>
            <a:r>
              <a:rPr lang="en" sz="1600" b="0" i="0" u="none" strike="noStrike" cap="none">
                <a:solidFill>
                  <a:srgbClr val="FF0000"/>
                </a:solidFill>
                <a:latin typeface="Arial"/>
                <a:ea typeface="Arial"/>
                <a:cs typeface="Arial"/>
                <a:sym typeface="Arial"/>
              </a:rPr>
              <a:t>select School Building: Central Office</a:t>
            </a:r>
            <a:r>
              <a:rPr lang="en" sz="1600" b="0" i="0" u="none" strike="noStrike" cap="none">
                <a:solidFill>
                  <a:srgbClr val="000000"/>
                </a:solidFill>
                <a:latin typeface="Arial"/>
                <a:ea typeface="Arial"/>
                <a:cs typeface="Arial"/>
                <a:sym typeface="Arial"/>
              </a:rPr>
              <a:t>) must then be printed and signed by the school corporation superintendent, principal or director of schools and Trustee or Corp. Treasurer then returned to Office of School Finance</a:t>
            </a:r>
            <a:endParaRPr sz="1600" b="0" i="0" u="none" strike="noStrike" cap="none">
              <a:solidFill>
                <a:srgbClr val="000000"/>
              </a:solidFill>
              <a:latin typeface="Arial"/>
              <a:ea typeface="Arial"/>
              <a:cs typeface="Arial"/>
              <a:sym typeface="Arial"/>
            </a:endParaRPr>
          </a:p>
          <a:p>
            <a:pPr marL="457200" marR="0" lvl="0" indent="-355600" algn="l" rtl="0">
              <a:lnSpc>
                <a:spcPct val="100000"/>
              </a:lnSpc>
              <a:spcBef>
                <a:spcPts val="0"/>
              </a:spcBef>
              <a:spcAft>
                <a:spcPts val="0"/>
              </a:spcAft>
              <a:buClr>
                <a:srgbClr val="000000"/>
              </a:buClr>
              <a:buSzPts val="2000"/>
              <a:buFont typeface="Oswald"/>
              <a:buChar char="●"/>
            </a:pPr>
            <a:r>
              <a:rPr lang="en" sz="1600" b="0" i="0" u="none" strike="noStrike" cap="none">
                <a:solidFill>
                  <a:srgbClr val="000000"/>
                </a:solidFill>
                <a:latin typeface="Arial"/>
                <a:ea typeface="Arial"/>
                <a:cs typeface="Arial"/>
                <a:sym typeface="Arial"/>
              </a:rPr>
              <a:t>The ME summary report for Central Office will show the number of Transfer Out students reported; this is not shown on the summary report for an individual building</a:t>
            </a:r>
            <a:endParaRPr sz="1600" b="0" i="0" u="none" strike="noStrike" cap="none">
              <a:solidFill>
                <a:srgbClr val="000000"/>
              </a:solidFill>
              <a:latin typeface="Arial"/>
              <a:ea typeface="Arial"/>
              <a:cs typeface="Arial"/>
              <a:sym typeface="Arial"/>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327"/>
        <p:cNvGrpSpPr/>
        <p:nvPr/>
      </p:nvGrpSpPr>
      <p:grpSpPr>
        <a:xfrm>
          <a:off x="0" y="0"/>
          <a:ext cx="0" cy="0"/>
          <a:chOff x="0" y="0"/>
          <a:chExt cx="0" cy="0"/>
        </a:xfrm>
      </p:grpSpPr>
      <p:sp>
        <p:nvSpPr>
          <p:cNvPr id="328" name="Google Shape;328;p36"/>
          <p:cNvSpPr/>
          <p:nvPr/>
        </p:nvSpPr>
        <p:spPr>
          <a:xfrm>
            <a:off x="0" y="1725"/>
            <a:ext cx="9144000" cy="938700"/>
          </a:xfrm>
          <a:prstGeom prst="rect">
            <a:avLst/>
          </a:prstGeom>
          <a:solidFill>
            <a:srgbClr val="151E49"/>
          </a:solidFill>
          <a:ln w="19050" cap="flat" cmpd="sng">
            <a:solidFill>
              <a:srgbClr val="151E49"/>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29" name="Google Shape;329;p36"/>
          <p:cNvSpPr/>
          <p:nvPr/>
        </p:nvSpPr>
        <p:spPr>
          <a:xfrm>
            <a:off x="0" y="4570350"/>
            <a:ext cx="9144000" cy="245400"/>
          </a:xfrm>
          <a:prstGeom prst="rect">
            <a:avLst/>
          </a:prstGeom>
          <a:solidFill>
            <a:srgbClr val="151E49"/>
          </a:solidFill>
          <a:ln w="9525" cap="flat" cmpd="sng">
            <a:solidFill>
              <a:srgbClr val="151E49"/>
            </a:solidFill>
            <a:prstDash val="solid"/>
            <a:round/>
            <a:headEnd type="none" w="sm" len="sm"/>
            <a:tailEnd type="none" w="sm" len="sm"/>
          </a:ln>
        </p:spPr>
        <p:txBody>
          <a:bodyPr spcFirstLastPara="1" wrap="square" lIns="91425" tIns="91425" rIns="91425" bIns="91425" anchor="ctr" anchorCtr="0">
            <a:noAutofit/>
          </a:bodyPr>
          <a:lstStyle/>
          <a:p>
            <a:pPr marL="0" marR="0" lvl="0" indent="0" algn="r" rtl="0">
              <a:lnSpc>
                <a:spcPct val="100000"/>
              </a:lnSpc>
              <a:spcBef>
                <a:spcPts val="0"/>
              </a:spcBef>
              <a:spcAft>
                <a:spcPts val="0"/>
              </a:spcAft>
              <a:buClr>
                <a:srgbClr val="000000"/>
              </a:buClr>
              <a:buSzPts val="1200"/>
              <a:buFont typeface="Arial"/>
              <a:buNone/>
            </a:pPr>
            <a:endParaRPr sz="1200" b="0" i="1" u="none" strike="noStrike" cap="none">
              <a:solidFill>
                <a:srgbClr val="FFFFFF"/>
              </a:solidFill>
              <a:latin typeface="Arial"/>
              <a:ea typeface="Arial"/>
              <a:cs typeface="Arial"/>
              <a:sym typeface="Arial"/>
            </a:endParaRPr>
          </a:p>
        </p:txBody>
      </p:sp>
      <p:sp>
        <p:nvSpPr>
          <p:cNvPr id="330" name="Google Shape;330;p36"/>
          <p:cNvSpPr/>
          <p:nvPr/>
        </p:nvSpPr>
        <p:spPr>
          <a:xfrm>
            <a:off x="0" y="4824575"/>
            <a:ext cx="9144000" cy="245400"/>
          </a:xfrm>
          <a:prstGeom prst="rect">
            <a:avLst/>
          </a:prstGeom>
          <a:solidFill>
            <a:srgbClr val="FECF00"/>
          </a:solidFill>
          <a:ln w="9525" cap="flat" cmpd="sng">
            <a:solidFill>
              <a:srgbClr val="FECF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31" name="Google Shape;331;p36"/>
          <p:cNvSpPr txBox="1"/>
          <p:nvPr/>
        </p:nvSpPr>
        <p:spPr>
          <a:xfrm>
            <a:off x="402475" y="4796625"/>
            <a:ext cx="1467000" cy="245400"/>
          </a:xfrm>
          <a:prstGeom prst="rect">
            <a:avLst/>
          </a:prstGeom>
          <a:noFill/>
          <a:ln>
            <a:noFill/>
          </a:ln>
        </p:spPr>
        <p:txBody>
          <a:bodyPr spcFirstLastPara="1" wrap="square" lIns="45700" tIns="45700" rIns="45700" bIns="45700" anchor="t" anchorCtr="0">
            <a:noAutofit/>
          </a:bodyPr>
          <a:lstStyle/>
          <a:p>
            <a:pPr marL="0" marR="0" lvl="0" indent="0" algn="l" rtl="0">
              <a:lnSpc>
                <a:spcPct val="100000"/>
              </a:lnSpc>
              <a:spcBef>
                <a:spcPts val="0"/>
              </a:spcBef>
              <a:spcAft>
                <a:spcPts val="0"/>
              </a:spcAft>
              <a:buClr>
                <a:srgbClr val="FFFFFF"/>
              </a:buClr>
              <a:buSzPts val="1400"/>
              <a:buFont typeface="Arial"/>
              <a:buNone/>
            </a:pPr>
            <a:r>
              <a:rPr lang="en" sz="1400" b="1" i="0" u="none" strike="noStrike" cap="none">
                <a:solidFill>
                  <a:srgbClr val="FFFFFF"/>
                </a:solidFill>
                <a:latin typeface="Arial"/>
                <a:ea typeface="Arial"/>
                <a:cs typeface="Arial"/>
                <a:sym typeface="Arial"/>
              </a:rPr>
              <a:t>@EducateIN</a:t>
            </a:r>
            <a:endParaRPr sz="1400" b="0" i="0" u="none" strike="noStrike" cap="none">
              <a:solidFill>
                <a:srgbClr val="000000"/>
              </a:solidFill>
              <a:latin typeface="Arial"/>
              <a:ea typeface="Arial"/>
              <a:cs typeface="Arial"/>
              <a:sym typeface="Arial"/>
            </a:endParaRPr>
          </a:p>
        </p:txBody>
      </p:sp>
      <p:pic>
        <p:nvPicPr>
          <p:cNvPr id="332" name="Google Shape;332;p36"/>
          <p:cNvPicPr preferRelativeResize="0"/>
          <p:nvPr/>
        </p:nvPicPr>
        <p:blipFill rotWithShape="1">
          <a:blip r:embed="rId3">
            <a:alphaModFix/>
          </a:blip>
          <a:srcRect/>
          <a:stretch/>
        </p:blipFill>
        <p:spPr>
          <a:xfrm>
            <a:off x="72462" y="4796613"/>
            <a:ext cx="330016" cy="317525"/>
          </a:xfrm>
          <a:prstGeom prst="rect">
            <a:avLst/>
          </a:prstGeom>
          <a:noFill/>
          <a:ln>
            <a:noFill/>
          </a:ln>
        </p:spPr>
      </p:pic>
      <p:sp>
        <p:nvSpPr>
          <p:cNvPr id="333" name="Google Shape;333;p36"/>
          <p:cNvSpPr/>
          <p:nvPr/>
        </p:nvSpPr>
        <p:spPr>
          <a:xfrm rot="31">
            <a:off x="2128743" y="1122"/>
            <a:ext cx="4886513" cy="939858"/>
          </a:xfrm>
          <a:prstGeom prst="rect">
            <a:avLst/>
          </a:prstGeom>
        </p:spPr>
        <p:txBody>
          <a:bodyPr>
            <a:prstTxWarp prst="textPlain">
              <a:avLst/>
            </a:prstTxWarp>
          </a:bodyPr>
          <a:lstStyle/>
          <a:p>
            <a:pPr lvl="0" algn="ctr"/>
            <a:r>
              <a:rPr b="0" i="0">
                <a:ln w="9525" cap="flat" cmpd="sng">
                  <a:solidFill>
                    <a:srgbClr val="FECF00"/>
                  </a:solidFill>
                  <a:prstDash val="solid"/>
                  <a:round/>
                  <a:headEnd type="none" w="sm" len="sm"/>
                  <a:tailEnd type="none" w="sm" len="sm"/>
                </a:ln>
                <a:solidFill>
                  <a:srgbClr val="FFFFFF"/>
                </a:solidFill>
                <a:latin typeface="Viga"/>
              </a:rPr>
              <a:t>Closing Information</a:t>
            </a:r>
          </a:p>
        </p:txBody>
      </p:sp>
      <p:sp>
        <p:nvSpPr>
          <p:cNvPr id="334" name="Google Shape;334;p36"/>
          <p:cNvSpPr txBox="1"/>
          <p:nvPr/>
        </p:nvSpPr>
        <p:spPr>
          <a:xfrm>
            <a:off x="0" y="884875"/>
            <a:ext cx="8886600" cy="3727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600"/>
              <a:buFont typeface="Arial"/>
              <a:buNone/>
            </a:pPr>
            <a:r>
              <a:rPr lang="en" sz="1600" b="1" i="0" u="none" strike="noStrike" cap="none">
                <a:solidFill>
                  <a:srgbClr val="000000"/>
                </a:solidFill>
                <a:latin typeface="Arial"/>
                <a:ea typeface="Arial"/>
                <a:cs typeface="Arial"/>
                <a:sym typeface="Arial"/>
              </a:rPr>
              <a:t>Complete guidance for Membership reporting on the Data Reporting Help page</a:t>
            </a:r>
            <a:endParaRPr sz="1600" b="1"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600"/>
              <a:buFont typeface="Arial"/>
              <a:buNone/>
            </a:pPr>
            <a:r>
              <a:rPr lang="en" sz="1600" b="1" i="0" u="none" strike="noStrike" cap="none">
                <a:solidFill>
                  <a:srgbClr val="000000"/>
                </a:solidFill>
                <a:latin typeface="Arial"/>
                <a:ea typeface="Arial"/>
                <a:cs typeface="Arial"/>
                <a:sym typeface="Arial"/>
              </a:rPr>
              <a:t> </a:t>
            </a:r>
            <a:r>
              <a:rPr lang="en" sz="1600" b="0" i="0" u="sng" strike="noStrike" cap="none">
                <a:solidFill>
                  <a:schemeClr val="hlink"/>
                </a:solidFill>
                <a:latin typeface="Arial"/>
                <a:ea typeface="Arial"/>
                <a:cs typeface="Arial"/>
                <a:sym typeface="Arial"/>
                <a:hlinkClick r:id="rId4"/>
              </a:rPr>
              <a:t>https://www.doe.in.gov/it/data-reporting</a:t>
            </a:r>
            <a:endParaRPr sz="1600" b="0" i="0" u="none" strike="noStrike" cap="none">
              <a:solidFill>
                <a:srgbClr val="000000"/>
              </a:solidFill>
              <a:latin typeface="Arial"/>
              <a:ea typeface="Arial"/>
              <a:cs typeface="Arial"/>
              <a:sym typeface="Arial"/>
            </a:endParaRPr>
          </a:p>
          <a:p>
            <a:pPr marL="457200" marR="0" lvl="0" indent="-355600" algn="l" rtl="0">
              <a:lnSpc>
                <a:spcPct val="100000"/>
              </a:lnSpc>
              <a:spcBef>
                <a:spcPts val="0"/>
              </a:spcBef>
              <a:spcAft>
                <a:spcPts val="0"/>
              </a:spcAft>
              <a:buClr>
                <a:srgbClr val="000000"/>
              </a:buClr>
              <a:buSzPts val="2000"/>
              <a:buFont typeface="Oswald"/>
              <a:buChar char="●"/>
            </a:pPr>
            <a:r>
              <a:rPr lang="en" sz="1600" b="0" i="0" u="none" strike="noStrike" cap="none">
                <a:solidFill>
                  <a:srgbClr val="000000"/>
                </a:solidFill>
                <a:latin typeface="Arial"/>
                <a:ea typeface="Arial"/>
                <a:cs typeface="Arial"/>
                <a:sym typeface="Arial"/>
              </a:rPr>
              <a:t>Select the Data Layouts tile to locate the DOE-Membership Reporting layout</a:t>
            </a:r>
            <a:endParaRPr sz="1600" b="0" i="0" u="none" strike="noStrike" cap="none">
              <a:solidFill>
                <a:srgbClr val="000000"/>
              </a:solidFill>
              <a:latin typeface="Arial"/>
              <a:ea typeface="Arial"/>
              <a:cs typeface="Arial"/>
              <a:sym typeface="Arial"/>
            </a:endParaRPr>
          </a:p>
          <a:p>
            <a:pPr marL="457200" marR="0" lvl="0" indent="0" algn="l" rtl="0">
              <a:lnSpc>
                <a:spcPct val="100000"/>
              </a:lnSpc>
              <a:spcBef>
                <a:spcPts val="0"/>
              </a:spcBef>
              <a:spcAft>
                <a:spcPts val="0"/>
              </a:spcAft>
              <a:buClr>
                <a:srgbClr val="000000"/>
              </a:buClr>
              <a:buSzPts val="1600"/>
              <a:buFont typeface="Arial"/>
              <a:buNone/>
            </a:pPr>
            <a:endParaRPr sz="1600" b="0" i="0" u="none" strike="noStrike" cap="none">
              <a:solidFill>
                <a:srgbClr val="000000"/>
              </a:solidFill>
              <a:latin typeface="Arial"/>
              <a:ea typeface="Arial"/>
              <a:cs typeface="Arial"/>
              <a:sym typeface="Arial"/>
            </a:endParaRPr>
          </a:p>
          <a:p>
            <a:pPr marL="457200" marR="0" lvl="0" indent="-355600" algn="l" rtl="0">
              <a:lnSpc>
                <a:spcPct val="100000"/>
              </a:lnSpc>
              <a:spcBef>
                <a:spcPts val="0"/>
              </a:spcBef>
              <a:spcAft>
                <a:spcPts val="0"/>
              </a:spcAft>
              <a:buClr>
                <a:srgbClr val="000000"/>
              </a:buClr>
              <a:buSzPts val="2000"/>
              <a:buFont typeface="Oswald"/>
              <a:buChar char="●"/>
            </a:pPr>
            <a:r>
              <a:rPr lang="en" sz="1600" b="0" i="0" u="none" strike="noStrike" cap="none">
                <a:solidFill>
                  <a:srgbClr val="000000"/>
                </a:solidFill>
                <a:latin typeface="Arial"/>
                <a:ea typeface="Arial"/>
                <a:cs typeface="Arial"/>
                <a:sym typeface="Arial"/>
              </a:rPr>
              <a:t>Find this training video by selecting the Data Trainings tile</a:t>
            </a:r>
            <a:endParaRPr sz="1600" b="0" i="0" u="none" strike="noStrike" cap="none">
              <a:solidFill>
                <a:srgbClr val="000000"/>
              </a:solidFill>
              <a:latin typeface="Arial"/>
              <a:ea typeface="Arial"/>
              <a:cs typeface="Arial"/>
              <a:sym typeface="Arial"/>
            </a:endParaRPr>
          </a:p>
          <a:p>
            <a:pPr marL="457200" marR="0" lvl="0" indent="0" algn="l" rtl="0">
              <a:lnSpc>
                <a:spcPct val="100000"/>
              </a:lnSpc>
              <a:spcBef>
                <a:spcPts val="0"/>
              </a:spcBef>
              <a:spcAft>
                <a:spcPts val="0"/>
              </a:spcAft>
              <a:buClr>
                <a:srgbClr val="000000"/>
              </a:buClr>
              <a:buSzPts val="1600"/>
              <a:buFont typeface="Arial"/>
              <a:buNone/>
            </a:pPr>
            <a:endParaRPr sz="1600" b="0" i="0" u="none" strike="noStrike" cap="none">
              <a:solidFill>
                <a:srgbClr val="000000"/>
              </a:solidFill>
              <a:latin typeface="Arial"/>
              <a:ea typeface="Arial"/>
              <a:cs typeface="Arial"/>
              <a:sym typeface="Arial"/>
            </a:endParaRPr>
          </a:p>
          <a:p>
            <a:pPr marL="457200" marR="0" lvl="0" indent="0" algn="l" rtl="0">
              <a:lnSpc>
                <a:spcPct val="100000"/>
              </a:lnSpc>
              <a:spcBef>
                <a:spcPts val="0"/>
              </a:spcBef>
              <a:spcAft>
                <a:spcPts val="0"/>
              </a:spcAft>
              <a:buClr>
                <a:srgbClr val="000000"/>
              </a:buClr>
              <a:buSzPts val="1600"/>
              <a:buFont typeface="Arial"/>
              <a:buNone/>
            </a:pPr>
            <a:endParaRPr sz="1600" b="0" i="0" u="none" strike="noStrike" cap="none">
              <a:solidFill>
                <a:srgbClr val="000000"/>
              </a:solidFill>
              <a:latin typeface="Arial"/>
              <a:ea typeface="Arial"/>
              <a:cs typeface="Arial"/>
              <a:sym typeface="Arial"/>
            </a:endParaRPr>
          </a:p>
          <a:p>
            <a:pPr marL="457200" marR="0" lvl="0" indent="0" algn="l" rtl="0">
              <a:lnSpc>
                <a:spcPct val="100000"/>
              </a:lnSpc>
              <a:spcBef>
                <a:spcPts val="0"/>
              </a:spcBef>
              <a:spcAft>
                <a:spcPts val="0"/>
              </a:spcAft>
              <a:buClr>
                <a:srgbClr val="000000"/>
              </a:buClr>
              <a:buSzPts val="1600"/>
              <a:buFont typeface="Arial"/>
              <a:buNone/>
            </a:pPr>
            <a:endParaRPr sz="16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600"/>
              <a:buFont typeface="Arial"/>
              <a:buNone/>
            </a:pPr>
            <a:endParaRPr sz="1600" b="0" i="0" u="none" strike="noStrike" cap="none">
              <a:solidFill>
                <a:srgbClr val="000000"/>
              </a:solidFill>
              <a:latin typeface="Arial"/>
              <a:ea typeface="Arial"/>
              <a:cs typeface="Arial"/>
              <a:sym typeface="Arial"/>
            </a:endParaRPr>
          </a:p>
          <a:p>
            <a:pPr marL="457200" marR="0" lvl="0" indent="-228600" algn="l" rtl="0">
              <a:lnSpc>
                <a:spcPct val="100000"/>
              </a:lnSpc>
              <a:spcBef>
                <a:spcPts val="0"/>
              </a:spcBef>
              <a:spcAft>
                <a:spcPts val="0"/>
              </a:spcAft>
              <a:buClr>
                <a:srgbClr val="000000"/>
              </a:buClr>
              <a:buSzPts val="2000"/>
              <a:buFont typeface="Oswald"/>
              <a:buNone/>
            </a:pPr>
            <a:endParaRPr sz="1600" b="0" i="0" u="none" strike="noStrike" cap="none">
              <a:solidFill>
                <a:srgbClr val="000000"/>
              </a:solidFill>
              <a:latin typeface="Arial"/>
              <a:ea typeface="Arial"/>
              <a:cs typeface="Arial"/>
              <a:sym typeface="Arial"/>
            </a:endParaRPr>
          </a:p>
          <a:p>
            <a:pPr marL="457200" marR="0" lvl="0" indent="-228600" algn="l" rtl="0">
              <a:lnSpc>
                <a:spcPct val="100000"/>
              </a:lnSpc>
              <a:spcBef>
                <a:spcPts val="0"/>
              </a:spcBef>
              <a:spcAft>
                <a:spcPts val="0"/>
              </a:spcAft>
              <a:buClr>
                <a:srgbClr val="000000"/>
              </a:buClr>
              <a:buSzPts val="2000"/>
              <a:buFont typeface="Oswald"/>
              <a:buNone/>
            </a:pPr>
            <a:endParaRPr sz="1600" b="0" i="0" u="none" strike="noStrike" cap="none">
              <a:solidFill>
                <a:srgbClr val="000000"/>
              </a:solidFill>
              <a:latin typeface="Arial"/>
              <a:ea typeface="Arial"/>
              <a:cs typeface="Arial"/>
              <a:sym typeface="Arial"/>
            </a:endParaRPr>
          </a:p>
          <a:p>
            <a:pPr marL="457200" marR="0" lvl="0" indent="-355600" algn="l" rtl="0">
              <a:lnSpc>
                <a:spcPct val="100000"/>
              </a:lnSpc>
              <a:spcBef>
                <a:spcPts val="0"/>
              </a:spcBef>
              <a:spcAft>
                <a:spcPts val="0"/>
              </a:spcAft>
              <a:buClr>
                <a:srgbClr val="000000"/>
              </a:buClr>
              <a:buSzPts val="2000"/>
              <a:buFont typeface="Oswald"/>
              <a:buChar char="●"/>
            </a:pPr>
            <a:r>
              <a:rPr lang="en" sz="1600" b="0" i="0" u="none" strike="noStrike" cap="none">
                <a:solidFill>
                  <a:srgbClr val="000000"/>
                </a:solidFill>
                <a:latin typeface="Arial"/>
                <a:ea typeface="Arial"/>
                <a:cs typeface="Arial"/>
                <a:sym typeface="Arial"/>
              </a:rPr>
              <a:t>STN support is available by phone at 317.232.0808 or create a </a:t>
            </a:r>
            <a:r>
              <a:rPr lang="en" sz="1400" b="0" i="0" u="none" strike="noStrike" cap="none">
                <a:solidFill>
                  <a:srgbClr val="000000"/>
                </a:solidFill>
                <a:latin typeface="Arial"/>
                <a:ea typeface="Arial"/>
                <a:cs typeface="Arial"/>
                <a:sym typeface="Arial"/>
              </a:rPr>
              <a:t>work order at </a:t>
            </a:r>
            <a:r>
              <a:rPr lang="en" sz="1600" b="0" i="0" u="sng" strike="noStrike" cap="none">
                <a:solidFill>
                  <a:schemeClr val="hlink"/>
                </a:solidFill>
                <a:latin typeface="Arial"/>
                <a:ea typeface="Arial"/>
                <a:cs typeface="Arial"/>
                <a:sym typeface="Arial"/>
                <a:hlinkClick r:id="rId5"/>
              </a:rPr>
              <a:t>https://help.doe.in.gov</a:t>
            </a:r>
            <a:endParaRPr sz="1600" b="0" i="0" u="none" strike="noStrike" cap="none">
              <a:solidFill>
                <a:srgbClr val="000000"/>
              </a:solidFill>
              <a:latin typeface="Arial"/>
              <a:ea typeface="Arial"/>
              <a:cs typeface="Arial"/>
              <a:sym typeface="Arial"/>
            </a:endParaRPr>
          </a:p>
          <a:p>
            <a:pPr marL="457200" marR="0" lvl="0" indent="0" algn="l" rtl="0">
              <a:lnSpc>
                <a:spcPct val="100000"/>
              </a:lnSpc>
              <a:spcBef>
                <a:spcPts val="0"/>
              </a:spcBef>
              <a:spcAft>
                <a:spcPts val="0"/>
              </a:spcAft>
              <a:buClr>
                <a:srgbClr val="000000"/>
              </a:buClr>
              <a:buSzPts val="2000"/>
              <a:buFont typeface="Arial"/>
              <a:buNone/>
            </a:pPr>
            <a:endParaRPr sz="2000" b="0" i="0" u="none" strike="noStrike" cap="none">
              <a:solidFill>
                <a:srgbClr val="000000"/>
              </a:solidFill>
              <a:latin typeface="Oswald"/>
              <a:ea typeface="Oswald"/>
              <a:cs typeface="Oswald"/>
              <a:sym typeface="Oswald"/>
            </a:endParaRPr>
          </a:p>
        </p:txBody>
      </p:sp>
      <p:pic>
        <p:nvPicPr>
          <p:cNvPr id="335" name="Google Shape;335;p36"/>
          <p:cNvPicPr preferRelativeResize="0"/>
          <p:nvPr/>
        </p:nvPicPr>
        <p:blipFill rotWithShape="1">
          <a:blip r:embed="rId6">
            <a:alphaModFix/>
          </a:blip>
          <a:srcRect/>
          <a:stretch/>
        </p:blipFill>
        <p:spPr>
          <a:xfrm>
            <a:off x="1694599" y="2295438"/>
            <a:ext cx="4727574" cy="1222225"/>
          </a:xfrm>
          <a:prstGeom prst="rect">
            <a:avLst/>
          </a:prstGeom>
          <a:noFill/>
          <a:ln>
            <a:noFill/>
          </a:ln>
        </p:spPr>
      </p:pic>
      <p:sp>
        <p:nvSpPr>
          <p:cNvPr id="336" name="Google Shape;336;p36"/>
          <p:cNvSpPr/>
          <p:nvPr/>
        </p:nvSpPr>
        <p:spPr>
          <a:xfrm>
            <a:off x="7724925" y="3135600"/>
            <a:ext cx="1201200" cy="1320300"/>
          </a:xfrm>
          <a:prstGeom prst="downArrowCallout">
            <a:avLst>
              <a:gd name="adj1" fmla="val 25000"/>
              <a:gd name="adj2" fmla="val 25000"/>
              <a:gd name="adj3" fmla="val 25000"/>
              <a:gd name="adj4" fmla="val 64977"/>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en" sz="1400" b="1" i="0" u="none" strike="noStrike" cap="none">
                <a:solidFill>
                  <a:srgbClr val="FF0000"/>
                </a:solidFill>
                <a:latin typeface="Oswald"/>
                <a:ea typeface="Oswald"/>
                <a:cs typeface="Oswald"/>
                <a:sym typeface="Oswald"/>
              </a:rPr>
              <a:t>File Transfer Msgs. Follows</a:t>
            </a:r>
            <a:endParaRPr sz="1400" b="1" i="0" u="none" strike="noStrike" cap="none">
              <a:solidFill>
                <a:srgbClr val="FF0000"/>
              </a:solidFill>
              <a:latin typeface="Oswald"/>
              <a:ea typeface="Oswald"/>
              <a:cs typeface="Oswald"/>
              <a:sym typeface="Oswald"/>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340"/>
        <p:cNvGrpSpPr/>
        <p:nvPr/>
      </p:nvGrpSpPr>
      <p:grpSpPr>
        <a:xfrm>
          <a:off x="0" y="0"/>
          <a:ext cx="0" cy="0"/>
          <a:chOff x="0" y="0"/>
          <a:chExt cx="0" cy="0"/>
        </a:xfrm>
      </p:grpSpPr>
      <p:sp>
        <p:nvSpPr>
          <p:cNvPr id="341" name="Google Shape;341;p37"/>
          <p:cNvSpPr/>
          <p:nvPr/>
        </p:nvSpPr>
        <p:spPr>
          <a:xfrm>
            <a:off x="0" y="1725"/>
            <a:ext cx="9144000" cy="938700"/>
          </a:xfrm>
          <a:prstGeom prst="rect">
            <a:avLst/>
          </a:prstGeom>
          <a:solidFill>
            <a:srgbClr val="151E49"/>
          </a:solidFill>
          <a:ln w="19050" cap="flat" cmpd="sng">
            <a:solidFill>
              <a:srgbClr val="151E49"/>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42" name="Google Shape;342;p37"/>
          <p:cNvSpPr/>
          <p:nvPr/>
        </p:nvSpPr>
        <p:spPr>
          <a:xfrm>
            <a:off x="0" y="4570350"/>
            <a:ext cx="9144000" cy="245400"/>
          </a:xfrm>
          <a:prstGeom prst="rect">
            <a:avLst/>
          </a:prstGeom>
          <a:solidFill>
            <a:srgbClr val="151E49"/>
          </a:solidFill>
          <a:ln w="9525" cap="flat" cmpd="sng">
            <a:solidFill>
              <a:srgbClr val="151E49"/>
            </a:solidFill>
            <a:prstDash val="solid"/>
            <a:round/>
            <a:headEnd type="none" w="sm" len="sm"/>
            <a:tailEnd type="none" w="sm" len="sm"/>
          </a:ln>
        </p:spPr>
        <p:txBody>
          <a:bodyPr spcFirstLastPara="1" wrap="square" lIns="91425" tIns="91425" rIns="91425" bIns="91425" anchor="ctr" anchorCtr="0">
            <a:noAutofit/>
          </a:bodyPr>
          <a:lstStyle/>
          <a:p>
            <a:pPr marL="0" marR="0" lvl="0" indent="0" algn="r" rtl="0">
              <a:lnSpc>
                <a:spcPct val="100000"/>
              </a:lnSpc>
              <a:spcBef>
                <a:spcPts val="0"/>
              </a:spcBef>
              <a:spcAft>
                <a:spcPts val="0"/>
              </a:spcAft>
              <a:buClr>
                <a:srgbClr val="000000"/>
              </a:buClr>
              <a:buSzPts val="1200"/>
              <a:buFont typeface="Arial"/>
              <a:buNone/>
            </a:pPr>
            <a:endParaRPr sz="1200" b="0" i="1" u="none" strike="noStrike" cap="none">
              <a:solidFill>
                <a:srgbClr val="FFFFFF"/>
              </a:solidFill>
              <a:latin typeface="Arial"/>
              <a:ea typeface="Arial"/>
              <a:cs typeface="Arial"/>
              <a:sym typeface="Arial"/>
            </a:endParaRPr>
          </a:p>
        </p:txBody>
      </p:sp>
      <p:sp>
        <p:nvSpPr>
          <p:cNvPr id="343" name="Google Shape;343;p37"/>
          <p:cNvSpPr/>
          <p:nvPr/>
        </p:nvSpPr>
        <p:spPr>
          <a:xfrm>
            <a:off x="0" y="4824575"/>
            <a:ext cx="9144000" cy="245400"/>
          </a:xfrm>
          <a:prstGeom prst="rect">
            <a:avLst/>
          </a:prstGeom>
          <a:solidFill>
            <a:srgbClr val="FECF00"/>
          </a:solidFill>
          <a:ln w="9525" cap="flat" cmpd="sng">
            <a:solidFill>
              <a:srgbClr val="FECF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44" name="Google Shape;344;p37"/>
          <p:cNvSpPr txBox="1"/>
          <p:nvPr/>
        </p:nvSpPr>
        <p:spPr>
          <a:xfrm>
            <a:off x="402475" y="4796625"/>
            <a:ext cx="1467000" cy="245400"/>
          </a:xfrm>
          <a:prstGeom prst="rect">
            <a:avLst/>
          </a:prstGeom>
          <a:noFill/>
          <a:ln>
            <a:noFill/>
          </a:ln>
        </p:spPr>
        <p:txBody>
          <a:bodyPr spcFirstLastPara="1" wrap="square" lIns="45700" tIns="45700" rIns="45700" bIns="45700" anchor="t" anchorCtr="0">
            <a:noAutofit/>
          </a:bodyPr>
          <a:lstStyle/>
          <a:p>
            <a:pPr marL="0" marR="0" lvl="0" indent="0" algn="l" rtl="0">
              <a:lnSpc>
                <a:spcPct val="100000"/>
              </a:lnSpc>
              <a:spcBef>
                <a:spcPts val="0"/>
              </a:spcBef>
              <a:spcAft>
                <a:spcPts val="0"/>
              </a:spcAft>
              <a:buClr>
                <a:srgbClr val="FFFFFF"/>
              </a:buClr>
              <a:buSzPts val="1400"/>
              <a:buFont typeface="Arial"/>
              <a:buNone/>
            </a:pPr>
            <a:r>
              <a:rPr lang="en" sz="1400" b="1" i="0" u="none" strike="noStrike" cap="none">
                <a:solidFill>
                  <a:srgbClr val="FFFFFF"/>
                </a:solidFill>
                <a:latin typeface="Arial"/>
                <a:ea typeface="Arial"/>
                <a:cs typeface="Arial"/>
                <a:sym typeface="Arial"/>
              </a:rPr>
              <a:t>@EducateIN</a:t>
            </a:r>
            <a:endParaRPr sz="1400" b="0" i="0" u="none" strike="noStrike" cap="none">
              <a:solidFill>
                <a:srgbClr val="000000"/>
              </a:solidFill>
              <a:latin typeface="Arial"/>
              <a:ea typeface="Arial"/>
              <a:cs typeface="Arial"/>
              <a:sym typeface="Arial"/>
            </a:endParaRPr>
          </a:p>
        </p:txBody>
      </p:sp>
      <p:pic>
        <p:nvPicPr>
          <p:cNvPr id="345" name="Google Shape;345;p37"/>
          <p:cNvPicPr preferRelativeResize="0"/>
          <p:nvPr/>
        </p:nvPicPr>
        <p:blipFill rotWithShape="1">
          <a:blip r:embed="rId3">
            <a:alphaModFix/>
          </a:blip>
          <a:srcRect/>
          <a:stretch/>
        </p:blipFill>
        <p:spPr>
          <a:xfrm>
            <a:off x="72462" y="4796613"/>
            <a:ext cx="330016" cy="317525"/>
          </a:xfrm>
          <a:prstGeom prst="rect">
            <a:avLst/>
          </a:prstGeom>
          <a:noFill/>
          <a:ln>
            <a:noFill/>
          </a:ln>
        </p:spPr>
      </p:pic>
      <p:sp>
        <p:nvSpPr>
          <p:cNvPr id="346" name="Google Shape;346;p37"/>
          <p:cNvSpPr/>
          <p:nvPr/>
        </p:nvSpPr>
        <p:spPr>
          <a:xfrm rot="31">
            <a:off x="219260" y="1138"/>
            <a:ext cx="8494632" cy="990466"/>
          </a:xfrm>
          <a:prstGeom prst="rect">
            <a:avLst/>
          </a:prstGeom>
        </p:spPr>
        <p:txBody>
          <a:bodyPr>
            <a:prstTxWarp prst="textPlain">
              <a:avLst/>
            </a:prstTxWarp>
          </a:bodyPr>
          <a:lstStyle/>
          <a:p>
            <a:pPr lvl="0" algn="ctr"/>
            <a:r>
              <a:rPr b="0" i="0">
                <a:ln w="9525" cap="flat" cmpd="sng">
                  <a:solidFill>
                    <a:srgbClr val="FECF00"/>
                  </a:solidFill>
                  <a:prstDash val="solid"/>
                  <a:round/>
                  <a:headEnd type="none" w="sm" len="sm"/>
                  <a:tailEnd type="none" w="sm" len="sm"/>
                </a:ln>
                <a:solidFill>
                  <a:srgbClr val="FFFFFF"/>
                </a:solidFill>
                <a:latin typeface="Viga"/>
              </a:rPr>
              <a:t>Understanding Transfer Errors</a:t>
            </a:r>
          </a:p>
        </p:txBody>
      </p:sp>
      <p:sp>
        <p:nvSpPr>
          <p:cNvPr id="347" name="Google Shape;347;p37"/>
          <p:cNvSpPr txBox="1"/>
          <p:nvPr/>
        </p:nvSpPr>
        <p:spPr>
          <a:xfrm>
            <a:off x="72450" y="867050"/>
            <a:ext cx="8886600" cy="37905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600"/>
              <a:buFont typeface="Arial"/>
              <a:buNone/>
            </a:pPr>
            <a:r>
              <a:rPr lang="en" sz="1600" b="1" i="0" u="none" strike="noStrike" cap="none">
                <a:solidFill>
                  <a:srgbClr val="FF0000"/>
                </a:solidFill>
                <a:latin typeface="Arial"/>
                <a:ea typeface="Arial"/>
                <a:cs typeface="Arial"/>
                <a:sym typeface="Arial"/>
              </a:rPr>
              <a:t>Error: Reporting Corp (xxxx) cannot be the Corp of Legal Settlement (xxxx) for ADM Type (x):</a:t>
            </a:r>
            <a:endParaRPr sz="1600" b="1" i="0" u="none" strike="noStrike" cap="none">
              <a:solidFill>
                <a:srgbClr val="FF0000"/>
              </a:solidFill>
              <a:latin typeface="Arial"/>
              <a:ea typeface="Arial"/>
              <a:cs typeface="Arial"/>
              <a:sym typeface="Arial"/>
            </a:endParaRPr>
          </a:p>
          <a:p>
            <a:pPr marL="0" marR="0" lvl="0" indent="0" algn="l" rtl="0">
              <a:lnSpc>
                <a:spcPct val="100000"/>
              </a:lnSpc>
              <a:spcBef>
                <a:spcPts val="0"/>
              </a:spcBef>
              <a:spcAft>
                <a:spcPts val="0"/>
              </a:spcAft>
              <a:buClr>
                <a:schemeClr val="dk1"/>
              </a:buClr>
              <a:buSzPts val="1100"/>
              <a:buFont typeface="Arial"/>
              <a:buNone/>
            </a:pPr>
            <a:endParaRPr sz="1600" b="1" i="0" u="none" strike="noStrike" cap="none">
              <a:solidFill>
                <a:srgbClr val="FF0000"/>
              </a:solidFill>
              <a:latin typeface="Arial"/>
              <a:ea typeface="Arial"/>
              <a:cs typeface="Arial"/>
              <a:sym typeface="Arial"/>
            </a:endParaRPr>
          </a:p>
          <a:p>
            <a:pPr marL="457200" marR="0" lvl="0" indent="-349250" algn="l" rtl="0">
              <a:lnSpc>
                <a:spcPct val="100000"/>
              </a:lnSpc>
              <a:spcBef>
                <a:spcPts val="0"/>
              </a:spcBef>
              <a:spcAft>
                <a:spcPts val="0"/>
              </a:spcAft>
              <a:buClr>
                <a:srgbClr val="000000"/>
              </a:buClr>
              <a:buSzPts val="1900"/>
              <a:buFont typeface="Oswald"/>
              <a:buChar char="●"/>
            </a:pPr>
            <a:r>
              <a:rPr lang="en" sz="1600" b="0" i="0" u="none" strike="noStrike" cap="none">
                <a:solidFill>
                  <a:srgbClr val="000000"/>
                </a:solidFill>
                <a:latin typeface="Arial"/>
                <a:ea typeface="Arial"/>
                <a:cs typeface="Arial"/>
                <a:sym typeface="Arial"/>
              </a:rPr>
              <a:t>Schools will need to check their submission file and student database for accuracy:</a:t>
            </a:r>
            <a:endParaRPr sz="1600" b="0" i="0" u="none" strike="noStrike" cap="none">
              <a:solidFill>
                <a:srgbClr val="000000"/>
              </a:solidFill>
              <a:latin typeface="Arial"/>
              <a:ea typeface="Arial"/>
              <a:cs typeface="Arial"/>
              <a:sym typeface="Arial"/>
            </a:endParaRPr>
          </a:p>
          <a:p>
            <a:pPr marL="914400" marR="0" lvl="1" indent="-349250" algn="l" rtl="0">
              <a:lnSpc>
                <a:spcPct val="100000"/>
              </a:lnSpc>
              <a:spcBef>
                <a:spcPts val="0"/>
              </a:spcBef>
              <a:spcAft>
                <a:spcPts val="0"/>
              </a:spcAft>
              <a:buClr>
                <a:srgbClr val="000000"/>
              </a:buClr>
              <a:buSzPts val="1900"/>
              <a:buFont typeface="Oswald"/>
              <a:buChar char="○"/>
            </a:pPr>
            <a:r>
              <a:rPr lang="en" sz="1600" b="0" i="0" u="none" strike="noStrike" cap="none">
                <a:solidFill>
                  <a:srgbClr val="000000"/>
                </a:solidFill>
                <a:latin typeface="Arial"/>
                <a:ea typeface="Arial"/>
                <a:cs typeface="Arial"/>
                <a:sym typeface="Arial"/>
              </a:rPr>
              <a:t>Verify the ADM type reported is correct</a:t>
            </a:r>
            <a:endParaRPr sz="1600" b="0" i="0" u="none" strike="noStrike" cap="none">
              <a:solidFill>
                <a:srgbClr val="000000"/>
              </a:solidFill>
              <a:latin typeface="Arial"/>
              <a:ea typeface="Arial"/>
              <a:cs typeface="Arial"/>
              <a:sym typeface="Arial"/>
            </a:endParaRPr>
          </a:p>
          <a:p>
            <a:pPr marL="914400" marR="0" lvl="1" indent="-349250" algn="l" rtl="0">
              <a:lnSpc>
                <a:spcPct val="100000"/>
              </a:lnSpc>
              <a:spcBef>
                <a:spcPts val="0"/>
              </a:spcBef>
              <a:spcAft>
                <a:spcPts val="0"/>
              </a:spcAft>
              <a:buClr>
                <a:srgbClr val="000000"/>
              </a:buClr>
              <a:buSzPts val="1900"/>
              <a:buFont typeface="Oswald"/>
              <a:buChar char="○"/>
            </a:pPr>
            <a:r>
              <a:rPr lang="en" sz="1600" b="0" i="0" u="none" strike="noStrike" cap="none">
                <a:solidFill>
                  <a:srgbClr val="000000"/>
                </a:solidFill>
                <a:latin typeface="Arial"/>
                <a:ea typeface="Arial"/>
                <a:cs typeface="Arial"/>
                <a:sym typeface="Arial"/>
              </a:rPr>
              <a:t>The reporting requirements for the ADM type matches (does the school number have to be in the reporting corps submission) (is the corporation of legal settlement being report as needed)</a:t>
            </a:r>
            <a:endParaRPr sz="16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600"/>
              <a:buFont typeface="Arial"/>
              <a:buNone/>
            </a:pPr>
            <a:r>
              <a:rPr lang="en" sz="1600" b="1" i="0" u="none" strike="noStrike" cap="none">
                <a:solidFill>
                  <a:srgbClr val="FF0000"/>
                </a:solidFill>
                <a:latin typeface="Arial"/>
                <a:ea typeface="Arial"/>
                <a:cs typeface="Arial"/>
                <a:sym typeface="Arial"/>
              </a:rPr>
              <a:t>Error: The STN does not exist in the STN Lookup System:</a:t>
            </a:r>
            <a:endParaRPr sz="1600" b="1" i="0" u="none" strike="noStrike" cap="none">
              <a:solidFill>
                <a:srgbClr val="FF0000"/>
              </a:solidFill>
              <a:latin typeface="Arial"/>
              <a:ea typeface="Arial"/>
              <a:cs typeface="Arial"/>
              <a:sym typeface="Arial"/>
            </a:endParaRPr>
          </a:p>
          <a:p>
            <a:pPr marL="0" marR="0" lvl="0" indent="0" algn="l" rtl="0">
              <a:lnSpc>
                <a:spcPct val="100000"/>
              </a:lnSpc>
              <a:spcBef>
                <a:spcPts val="0"/>
              </a:spcBef>
              <a:spcAft>
                <a:spcPts val="0"/>
              </a:spcAft>
              <a:buClr>
                <a:schemeClr val="dk1"/>
              </a:buClr>
              <a:buSzPts val="1100"/>
              <a:buFont typeface="Arial"/>
              <a:buNone/>
            </a:pPr>
            <a:endParaRPr sz="1600" b="1" i="0" u="none" strike="noStrike" cap="none">
              <a:solidFill>
                <a:srgbClr val="FF0000"/>
              </a:solidFill>
              <a:latin typeface="Arial"/>
              <a:ea typeface="Arial"/>
              <a:cs typeface="Arial"/>
              <a:sym typeface="Arial"/>
            </a:endParaRPr>
          </a:p>
          <a:p>
            <a:pPr marL="457200" marR="0" lvl="0" indent="-349250" algn="l" rtl="0">
              <a:lnSpc>
                <a:spcPct val="100000"/>
              </a:lnSpc>
              <a:spcBef>
                <a:spcPts val="0"/>
              </a:spcBef>
              <a:spcAft>
                <a:spcPts val="0"/>
              </a:spcAft>
              <a:buClr>
                <a:srgbClr val="000000"/>
              </a:buClr>
              <a:buSzPts val="1900"/>
              <a:buFont typeface="Oswald"/>
              <a:buChar char="●"/>
            </a:pPr>
            <a:r>
              <a:rPr lang="en" sz="1600" b="0" i="0" u="none" strike="noStrike" cap="none">
                <a:solidFill>
                  <a:srgbClr val="000000"/>
                </a:solidFill>
                <a:latin typeface="Arial"/>
                <a:ea typeface="Arial"/>
                <a:cs typeface="Arial"/>
                <a:sym typeface="Arial"/>
              </a:rPr>
              <a:t>Schools will need to check their submission file and student database to insure the STN reported is correct</a:t>
            </a:r>
            <a:endParaRPr sz="1600" b="0" i="0" u="none" strike="noStrike" cap="none">
              <a:solidFill>
                <a:srgbClr val="000000"/>
              </a:solidFill>
              <a:latin typeface="Arial"/>
              <a:ea typeface="Arial"/>
              <a:cs typeface="Arial"/>
              <a:sym typeface="Arial"/>
            </a:endParaRPr>
          </a:p>
          <a:p>
            <a:pPr marL="914400" marR="0" lvl="1" indent="-349250" algn="l" rtl="0">
              <a:lnSpc>
                <a:spcPct val="100000"/>
              </a:lnSpc>
              <a:spcBef>
                <a:spcPts val="0"/>
              </a:spcBef>
              <a:spcAft>
                <a:spcPts val="0"/>
              </a:spcAft>
              <a:buClr>
                <a:srgbClr val="000000"/>
              </a:buClr>
              <a:buSzPts val="1900"/>
              <a:buFont typeface="Oswald"/>
              <a:buChar char="○"/>
            </a:pPr>
            <a:r>
              <a:rPr lang="en" sz="1600" b="0" i="0" u="none" strike="noStrike" cap="none">
                <a:solidFill>
                  <a:srgbClr val="000000"/>
                </a:solidFill>
                <a:latin typeface="Arial"/>
                <a:ea typeface="Arial"/>
                <a:cs typeface="Arial"/>
                <a:sym typeface="Arial"/>
              </a:rPr>
              <a:t>If so then the STN will need to be uploaded to the App Center to allow  membership data reporting</a:t>
            </a:r>
            <a:endParaRPr sz="1600" b="0" i="0" u="none" strike="noStrike" cap="none">
              <a:solidFill>
                <a:srgbClr val="000000"/>
              </a:solidFill>
              <a:latin typeface="Arial"/>
              <a:ea typeface="Arial"/>
              <a:cs typeface="Arial"/>
              <a:sym typeface="Arial"/>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351"/>
        <p:cNvGrpSpPr/>
        <p:nvPr/>
      </p:nvGrpSpPr>
      <p:grpSpPr>
        <a:xfrm>
          <a:off x="0" y="0"/>
          <a:ext cx="0" cy="0"/>
          <a:chOff x="0" y="0"/>
          <a:chExt cx="0" cy="0"/>
        </a:xfrm>
      </p:grpSpPr>
      <p:sp>
        <p:nvSpPr>
          <p:cNvPr id="352" name="Google Shape;352;p38"/>
          <p:cNvSpPr/>
          <p:nvPr/>
        </p:nvSpPr>
        <p:spPr>
          <a:xfrm>
            <a:off x="0" y="1725"/>
            <a:ext cx="9144000" cy="938700"/>
          </a:xfrm>
          <a:prstGeom prst="rect">
            <a:avLst/>
          </a:prstGeom>
          <a:solidFill>
            <a:srgbClr val="151E49"/>
          </a:solidFill>
          <a:ln w="19050" cap="flat" cmpd="sng">
            <a:solidFill>
              <a:srgbClr val="151E49"/>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53" name="Google Shape;353;p38"/>
          <p:cNvSpPr/>
          <p:nvPr/>
        </p:nvSpPr>
        <p:spPr>
          <a:xfrm>
            <a:off x="0" y="4570350"/>
            <a:ext cx="9144000" cy="245400"/>
          </a:xfrm>
          <a:prstGeom prst="rect">
            <a:avLst/>
          </a:prstGeom>
          <a:solidFill>
            <a:srgbClr val="151E49"/>
          </a:solidFill>
          <a:ln w="9525" cap="flat" cmpd="sng">
            <a:solidFill>
              <a:srgbClr val="151E49"/>
            </a:solidFill>
            <a:prstDash val="solid"/>
            <a:round/>
            <a:headEnd type="none" w="sm" len="sm"/>
            <a:tailEnd type="none" w="sm" len="sm"/>
          </a:ln>
        </p:spPr>
        <p:txBody>
          <a:bodyPr spcFirstLastPara="1" wrap="square" lIns="91425" tIns="91425" rIns="91425" bIns="91425" anchor="ctr" anchorCtr="0">
            <a:noAutofit/>
          </a:bodyPr>
          <a:lstStyle/>
          <a:p>
            <a:pPr marL="0" marR="0" lvl="0" indent="0" algn="r" rtl="0">
              <a:lnSpc>
                <a:spcPct val="100000"/>
              </a:lnSpc>
              <a:spcBef>
                <a:spcPts val="0"/>
              </a:spcBef>
              <a:spcAft>
                <a:spcPts val="0"/>
              </a:spcAft>
              <a:buClr>
                <a:srgbClr val="000000"/>
              </a:buClr>
              <a:buSzPts val="1200"/>
              <a:buFont typeface="Arial"/>
              <a:buNone/>
            </a:pPr>
            <a:endParaRPr sz="1200" b="0" i="1" u="none" strike="noStrike" cap="none">
              <a:solidFill>
                <a:srgbClr val="FFFFFF"/>
              </a:solidFill>
              <a:latin typeface="Arial"/>
              <a:ea typeface="Arial"/>
              <a:cs typeface="Arial"/>
              <a:sym typeface="Arial"/>
            </a:endParaRPr>
          </a:p>
        </p:txBody>
      </p:sp>
      <p:sp>
        <p:nvSpPr>
          <p:cNvPr id="354" name="Google Shape;354;p38"/>
          <p:cNvSpPr/>
          <p:nvPr/>
        </p:nvSpPr>
        <p:spPr>
          <a:xfrm>
            <a:off x="0" y="4824575"/>
            <a:ext cx="9144000" cy="245400"/>
          </a:xfrm>
          <a:prstGeom prst="rect">
            <a:avLst/>
          </a:prstGeom>
          <a:solidFill>
            <a:srgbClr val="FECF00"/>
          </a:solidFill>
          <a:ln w="9525" cap="flat" cmpd="sng">
            <a:solidFill>
              <a:srgbClr val="FECF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55" name="Google Shape;355;p38"/>
          <p:cNvSpPr txBox="1"/>
          <p:nvPr/>
        </p:nvSpPr>
        <p:spPr>
          <a:xfrm>
            <a:off x="402475" y="4796625"/>
            <a:ext cx="1467000" cy="245400"/>
          </a:xfrm>
          <a:prstGeom prst="rect">
            <a:avLst/>
          </a:prstGeom>
          <a:noFill/>
          <a:ln>
            <a:noFill/>
          </a:ln>
        </p:spPr>
        <p:txBody>
          <a:bodyPr spcFirstLastPara="1" wrap="square" lIns="45700" tIns="45700" rIns="45700" bIns="45700" anchor="t" anchorCtr="0">
            <a:noAutofit/>
          </a:bodyPr>
          <a:lstStyle/>
          <a:p>
            <a:pPr marL="0" marR="0" lvl="0" indent="0" algn="l" rtl="0">
              <a:lnSpc>
                <a:spcPct val="100000"/>
              </a:lnSpc>
              <a:spcBef>
                <a:spcPts val="0"/>
              </a:spcBef>
              <a:spcAft>
                <a:spcPts val="0"/>
              </a:spcAft>
              <a:buClr>
                <a:srgbClr val="FFFFFF"/>
              </a:buClr>
              <a:buSzPts val="1400"/>
              <a:buFont typeface="Arial"/>
              <a:buNone/>
            </a:pPr>
            <a:r>
              <a:rPr lang="en" sz="1400" b="1" i="0" u="none" strike="noStrike" cap="none">
                <a:solidFill>
                  <a:srgbClr val="FFFFFF"/>
                </a:solidFill>
                <a:latin typeface="Arial"/>
                <a:ea typeface="Arial"/>
                <a:cs typeface="Arial"/>
                <a:sym typeface="Arial"/>
              </a:rPr>
              <a:t>@EducateIN</a:t>
            </a:r>
            <a:endParaRPr sz="1400" b="0" i="0" u="none" strike="noStrike" cap="none">
              <a:solidFill>
                <a:srgbClr val="000000"/>
              </a:solidFill>
              <a:latin typeface="Arial"/>
              <a:ea typeface="Arial"/>
              <a:cs typeface="Arial"/>
              <a:sym typeface="Arial"/>
            </a:endParaRPr>
          </a:p>
        </p:txBody>
      </p:sp>
      <p:pic>
        <p:nvPicPr>
          <p:cNvPr id="356" name="Google Shape;356;p38"/>
          <p:cNvPicPr preferRelativeResize="0"/>
          <p:nvPr/>
        </p:nvPicPr>
        <p:blipFill rotWithShape="1">
          <a:blip r:embed="rId3">
            <a:alphaModFix/>
          </a:blip>
          <a:srcRect/>
          <a:stretch/>
        </p:blipFill>
        <p:spPr>
          <a:xfrm>
            <a:off x="72462" y="4796613"/>
            <a:ext cx="330016" cy="317525"/>
          </a:xfrm>
          <a:prstGeom prst="rect">
            <a:avLst/>
          </a:prstGeom>
          <a:noFill/>
          <a:ln>
            <a:noFill/>
          </a:ln>
        </p:spPr>
      </p:pic>
      <p:sp>
        <p:nvSpPr>
          <p:cNvPr id="357" name="Google Shape;357;p38"/>
          <p:cNvSpPr/>
          <p:nvPr/>
        </p:nvSpPr>
        <p:spPr>
          <a:xfrm rot="31">
            <a:off x="219260" y="1138"/>
            <a:ext cx="8494632" cy="990466"/>
          </a:xfrm>
          <a:prstGeom prst="rect">
            <a:avLst/>
          </a:prstGeom>
        </p:spPr>
        <p:txBody>
          <a:bodyPr>
            <a:prstTxWarp prst="textPlain">
              <a:avLst/>
            </a:prstTxWarp>
          </a:bodyPr>
          <a:lstStyle/>
          <a:p>
            <a:pPr lvl="0" algn="ctr"/>
            <a:r>
              <a:rPr b="0" i="0">
                <a:ln w="9525" cap="flat" cmpd="sng">
                  <a:solidFill>
                    <a:srgbClr val="FECF00"/>
                  </a:solidFill>
                  <a:prstDash val="solid"/>
                  <a:round/>
                  <a:headEnd type="none" w="sm" len="sm"/>
                  <a:tailEnd type="none" w="sm" len="sm"/>
                </a:ln>
                <a:solidFill>
                  <a:srgbClr val="FFFFFF"/>
                </a:solidFill>
                <a:latin typeface="Viga"/>
              </a:rPr>
              <a:t>Understanding Transfer Errors</a:t>
            </a:r>
          </a:p>
        </p:txBody>
      </p:sp>
      <p:sp>
        <p:nvSpPr>
          <p:cNvPr id="358" name="Google Shape;358;p38"/>
          <p:cNvSpPr txBox="1"/>
          <p:nvPr/>
        </p:nvSpPr>
        <p:spPr>
          <a:xfrm>
            <a:off x="72450" y="1016850"/>
            <a:ext cx="8886600" cy="36300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400" b="1" i="0" u="none" strike="noStrike" cap="none">
                <a:solidFill>
                  <a:srgbClr val="FF0000"/>
                </a:solidFill>
                <a:latin typeface="Arial"/>
                <a:ea typeface="Arial"/>
                <a:cs typeface="Arial"/>
                <a:sym typeface="Arial"/>
              </a:rPr>
              <a:t>Error: Reporting Corporation (xxxx) must be equal to the Corp of Legal Settlement (xxxx) for ADM Type of 1:</a:t>
            </a:r>
            <a:endParaRPr sz="1400" b="1" i="0" u="none" strike="noStrike" cap="none">
              <a:solidFill>
                <a:srgbClr val="FF0000"/>
              </a:solidFill>
              <a:latin typeface="Arial"/>
              <a:ea typeface="Arial"/>
              <a:cs typeface="Arial"/>
              <a:sym typeface="Arial"/>
            </a:endParaRPr>
          </a:p>
          <a:p>
            <a:pPr marL="0" marR="0" lvl="0" indent="0" algn="l" rtl="0">
              <a:lnSpc>
                <a:spcPct val="100000"/>
              </a:lnSpc>
              <a:spcBef>
                <a:spcPts val="0"/>
              </a:spcBef>
              <a:spcAft>
                <a:spcPts val="0"/>
              </a:spcAft>
              <a:buClr>
                <a:schemeClr val="dk1"/>
              </a:buClr>
              <a:buSzPts val="1100"/>
              <a:buFont typeface="Arial"/>
              <a:buNone/>
            </a:pPr>
            <a:endParaRPr sz="1400" b="1" i="0" u="none" strike="noStrike" cap="none">
              <a:solidFill>
                <a:srgbClr val="FF0000"/>
              </a:solidFill>
              <a:latin typeface="Arial"/>
              <a:ea typeface="Arial"/>
              <a:cs typeface="Arial"/>
              <a:sym typeface="Arial"/>
            </a:endParaRPr>
          </a:p>
          <a:p>
            <a:pPr marL="457200" marR="0" lvl="0" indent="-349250" algn="l" rtl="0">
              <a:lnSpc>
                <a:spcPct val="100000"/>
              </a:lnSpc>
              <a:spcBef>
                <a:spcPts val="0"/>
              </a:spcBef>
              <a:spcAft>
                <a:spcPts val="0"/>
              </a:spcAft>
              <a:buClr>
                <a:srgbClr val="000000"/>
              </a:buClr>
              <a:buSzPts val="1900"/>
              <a:buFont typeface="Oswald"/>
              <a:buChar char="●"/>
            </a:pPr>
            <a:r>
              <a:rPr lang="en" sz="1400" b="0" i="0" u="none" strike="noStrike" cap="none">
                <a:solidFill>
                  <a:srgbClr val="000000"/>
                </a:solidFill>
                <a:latin typeface="Arial"/>
                <a:ea typeface="Arial"/>
                <a:cs typeface="Arial"/>
                <a:sym typeface="Arial"/>
              </a:rPr>
              <a:t>Schools will need to check their submission file and student database for accuracy: </a:t>
            </a:r>
            <a:endParaRPr sz="1400" b="0" i="0" u="none" strike="noStrike" cap="none">
              <a:solidFill>
                <a:srgbClr val="000000"/>
              </a:solidFill>
              <a:latin typeface="Arial"/>
              <a:ea typeface="Arial"/>
              <a:cs typeface="Arial"/>
              <a:sym typeface="Arial"/>
            </a:endParaRPr>
          </a:p>
          <a:p>
            <a:pPr marL="914400" marR="0" lvl="1" indent="-349250" algn="l" rtl="0">
              <a:lnSpc>
                <a:spcPct val="100000"/>
              </a:lnSpc>
              <a:spcBef>
                <a:spcPts val="0"/>
              </a:spcBef>
              <a:spcAft>
                <a:spcPts val="0"/>
              </a:spcAft>
              <a:buClr>
                <a:srgbClr val="000000"/>
              </a:buClr>
              <a:buSzPts val="1900"/>
              <a:buFont typeface="Oswald"/>
              <a:buChar char="○"/>
            </a:pPr>
            <a:r>
              <a:rPr lang="en" sz="1400" b="0" i="0" u="none" strike="noStrike" cap="none">
                <a:solidFill>
                  <a:srgbClr val="000000"/>
                </a:solidFill>
                <a:latin typeface="Arial"/>
                <a:ea typeface="Arial"/>
                <a:cs typeface="Arial"/>
                <a:sym typeface="Arial"/>
              </a:rPr>
              <a:t>ADM type 1 is correct</a:t>
            </a:r>
            <a:endParaRPr sz="1400" b="0" i="0" u="none" strike="noStrike" cap="none">
              <a:solidFill>
                <a:srgbClr val="000000"/>
              </a:solidFill>
              <a:latin typeface="Arial"/>
              <a:ea typeface="Arial"/>
              <a:cs typeface="Arial"/>
              <a:sym typeface="Arial"/>
            </a:endParaRPr>
          </a:p>
          <a:p>
            <a:pPr marL="914400" marR="0" lvl="1" indent="-349250" algn="l" rtl="0">
              <a:lnSpc>
                <a:spcPct val="100000"/>
              </a:lnSpc>
              <a:spcBef>
                <a:spcPts val="0"/>
              </a:spcBef>
              <a:spcAft>
                <a:spcPts val="0"/>
              </a:spcAft>
              <a:buClr>
                <a:srgbClr val="000000"/>
              </a:buClr>
              <a:buSzPts val="1900"/>
              <a:buFont typeface="Oswald"/>
              <a:buChar char="○"/>
            </a:pPr>
            <a:r>
              <a:rPr lang="en" sz="1400" b="0" i="0" u="none" strike="noStrike" cap="none">
                <a:solidFill>
                  <a:srgbClr val="000000"/>
                </a:solidFill>
                <a:latin typeface="Arial"/>
                <a:ea typeface="Arial"/>
                <a:cs typeface="Arial"/>
                <a:sym typeface="Arial"/>
              </a:rPr>
              <a:t>Corp of Legal Settlement should then match corporation that is reporting the Student</a:t>
            </a:r>
            <a:endParaRPr sz="1400" b="0" i="0" u="none" strike="noStrike" cap="none">
              <a:solidFill>
                <a:srgbClr val="000000"/>
              </a:solidFill>
              <a:latin typeface="Arial"/>
              <a:ea typeface="Arial"/>
              <a:cs typeface="Arial"/>
              <a:sym typeface="Arial"/>
            </a:endParaRPr>
          </a:p>
          <a:p>
            <a:pPr marL="914400" marR="0" lvl="1" indent="-349250" algn="l" rtl="0">
              <a:lnSpc>
                <a:spcPct val="100000"/>
              </a:lnSpc>
              <a:spcBef>
                <a:spcPts val="0"/>
              </a:spcBef>
              <a:spcAft>
                <a:spcPts val="0"/>
              </a:spcAft>
              <a:buClr>
                <a:srgbClr val="000000"/>
              </a:buClr>
              <a:buSzPts val="1900"/>
              <a:buFont typeface="Oswald"/>
              <a:buChar char="○"/>
            </a:pPr>
            <a:r>
              <a:rPr lang="en" sz="1400" b="0" i="0" u="none" strike="noStrike" cap="none">
                <a:solidFill>
                  <a:srgbClr val="000000"/>
                </a:solidFill>
                <a:latin typeface="Arial"/>
                <a:ea typeface="Arial"/>
                <a:cs typeface="Arial"/>
                <a:sym typeface="Arial"/>
              </a:rPr>
              <a:t>ADM type 1 is not correct – school should correct the ADM type to report Corp of Legal Settlement as different than their own</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chemeClr val="dk1"/>
              </a:buClr>
              <a:buSzPts val="1100"/>
              <a:buFont typeface="Arial"/>
              <a:buNone/>
            </a:pP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r>
              <a:rPr lang="en" sz="1400" b="1" i="0" u="none" strike="noStrike" cap="none">
                <a:solidFill>
                  <a:srgbClr val="FF0000"/>
                </a:solidFill>
                <a:latin typeface="Arial"/>
                <a:ea typeface="Arial"/>
                <a:cs typeface="Arial"/>
                <a:sym typeface="Arial"/>
              </a:rPr>
              <a:t>Error: XX” is not a valid grade level for school (xxxx):</a:t>
            </a:r>
            <a:endParaRPr sz="1400" b="1" i="0" u="none" strike="noStrike" cap="none">
              <a:solidFill>
                <a:srgbClr val="FF0000"/>
              </a:solidFill>
              <a:latin typeface="Arial"/>
              <a:ea typeface="Arial"/>
              <a:cs typeface="Arial"/>
              <a:sym typeface="Arial"/>
            </a:endParaRPr>
          </a:p>
          <a:p>
            <a:pPr marL="0" marR="0" lvl="0" indent="0" algn="l" rtl="0">
              <a:lnSpc>
                <a:spcPct val="100000"/>
              </a:lnSpc>
              <a:spcBef>
                <a:spcPts val="0"/>
              </a:spcBef>
              <a:spcAft>
                <a:spcPts val="0"/>
              </a:spcAft>
              <a:buClr>
                <a:schemeClr val="dk1"/>
              </a:buClr>
              <a:buSzPts val="1100"/>
              <a:buFont typeface="Arial"/>
              <a:buNone/>
            </a:pPr>
            <a:endParaRPr sz="1400" b="1" i="0" u="none" strike="noStrike" cap="none">
              <a:solidFill>
                <a:srgbClr val="FF0000"/>
              </a:solidFill>
              <a:latin typeface="Arial"/>
              <a:ea typeface="Arial"/>
              <a:cs typeface="Arial"/>
              <a:sym typeface="Arial"/>
            </a:endParaRPr>
          </a:p>
          <a:p>
            <a:pPr marL="457200" marR="0" lvl="0" indent="-349250" algn="l" rtl="0">
              <a:lnSpc>
                <a:spcPct val="100000"/>
              </a:lnSpc>
              <a:spcBef>
                <a:spcPts val="0"/>
              </a:spcBef>
              <a:spcAft>
                <a:spcPts val="0"/>
              </a:spcAft>
              <a:buClr>
                <a:srgbClr val="000000"/>
              </a:buClr>
              <a:buSzPts val="1900"/>
              <a:buFont typeface="Oswald"/>
              <a:buChar char="●"/>
            </a:pPr>
            <a:r>
              <a:rPr lang="en" sz="1400" b="0" i="0" u="none" strike="noStrike" cap="none">
                <a:solidFill>
                  <a:srgbClr val="000000"/>
                </a:solidFill>
                <a:latin typeface="Arial"/>
                <a:ea typeface="Arial"/>
                <a:cs typeface="Arial"/>
                <a:sym typeface="Arial"/>
              </a:rPr>
              <a:t>Schools will need to check their submission file and student database for accuracy on grade being reported for the student</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362"/>
        <p:cNvGrpSpPr/>
        <p:nvPr/>
      </p:nvGrpSpPr>
      <p:grpSpPr>
        <a:xfrm>
          <a:off x="0" y="0"/>
          <a:ext cx="0" cy="0"/>
          <a:chOff x="0" y="0"/>
          <a:chExt cx="0" cy="0"/>
        </a:xfrm>
      </p:grpSpPr>
      <p:sp>
        <p:nvSpPr>
          <p:cNvPr id="363" name="Google Shape;363;p39"/>
          <p:cNvSpPr/>
          <p:nvPr/>
        </p:nvSpPr>
        <p:spPr>
          <a:xfrm>
            <a:off x="0" y="1725"/>
            <a:ext cx="9144000" cy="938700"/>
          </a:xfrm>
          <a:prstGeom prst="rect">
            <a:avLst/>
          </a:prstGeom>
          <a:solidFill>
            <a:srgbClr val="151E49"/>
          </a:solidFill>
          <a:ln w="19050" cap="flat" cmpd="sng">
            <a:solidFill>
              <a:srgbClr val="151E49"/>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64" name="Google Shape;364;p39"/>
          <p:cNvSpPr/>
          <p:nvPr/>
        </p:nvSpPr>
        <p:spPr>
          <a:xfrm>
            <a:off x="0" y="4570350"/>
            <a:ext cx="9144000" cy="245400"/>
          </a:xfrm>
          <a:prstGeom prst="rect">
            <a:avLst/>
          </a:prstGeom>
          <a:solidFill>
            <a:srgbClr val="151E49"/>
          </a:solidFill>
          <a:ln w="9525" cap="flat" cmpd="sng">
            <a:solidFill>
              <a:srgbClr val="151E49"/>
            </a:solidFill>
            <a:prstDash val="solid"/>
            <a:round/>
            <a:headEnd type="none" w="sm" len="sm"/>
            <a:tailEnd type="none" w="sm" len="sm"/>
          </a:ln>
        </p:spPr>
        <p:txBody>
          <a:bodyPr spcFirstLastPara="1" wrap="square" lIns="91425" tIns="91425" rIns="91425" bIns="91425" anchor="ctr" anchorCtr="0">
            <a:noAutofit/>
          </a:bodyPr>
          <a:lstStyle/>
          <a:p>
            <a:pPr marL="0" marR="0" lvl="0" indent="0" algn="r" rtl="0">
              <a:lnSpc>
                <a:spcPct val="100000"/>
              </a:lnSpc>
              <a:spcBef>
                <a:spcPts val="0"/>
              </a:spcBef>
              <a:spcAft>
                <a:spcPts val="0"/>
              </a:spcAft>
              <a:buClr>
                <a:srgbClr val="000000"/>
              </a:buClr>
              <a:buSzPts val="1200"/>
              <a:buFont typeface="Arial"/>
              <a:buNone/>
            </a:pPr>
            <a:endParaRPr sz="1200" b="0" i="1" u="none" strike="noStrike" cap="none">
              <a:solidFill>
                <a:srgbClr val="FFFFFF"/>
              </a:solidFill>
              <a:latin typeface="Arial"/>
              <a:ea typeface="Arial"/>
              <a:cs typeface="Arial"/>
              <a:sym typeface="Arial"/>
            </a:endParaRPr>
          </a:p>
        </p:txBody>
      </p:sp>
      <p:sp>
        <p:nvSpPr>
          <p:cNvPr id="365" name="Google Shape;365;p39"/>
          <p:cNvSpPr/>
          <p:nvPr/>
        </p:nvSpPr>
        <p:spPr>
          <a:xfrm>
            <a:off x="0" y="4824575"/>
            <a:ext cx="9144000" cy="245400"/>
          </a:xfrm>
          <a:prstGeom prst="rect">
            <a:avLst/>
          </a:prstGeom>
          <a:solidFill>
            <a:srgbClr val="FECF00"/>
          </a:solidFill>
          <a:ln w="9525" cap="flat" cmpd="sng">
            <a:solidFill>
              <a:srgbClr val="FECF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66" name="Google Shape;366;p39"/>
          <p:cNvSpPr txBox="1"/>
          <p:nvPr/>
        </p:nvSpPr>
        <p:spPr>
          <a:xfrm>
            <a:off x="402475" y="4796625"/>
            <a:ext cx="1467000" cy="245400"/>
          </a:xfrm>
          <a:prstGeom prst="rect">
            <a:avLst/>
          </a:prstGeom>
          <a:noFill/>
          <a:ln>
            <a:noFill/>
          </a:ln>
        </p:spPr>
        <p:txBody>
          <a:bodyPr spcFirstLastPara="1" wrap="square" lIns="45700" tIns="45700" rIns="45700" bIns="45700" anchor="t" anchorCtr="0">
            <a:noAutofit/>
          </a:bodyPr>
          <a:lstStyle/>
          <a:p>
            <a:pPr marL="0" marR="0" lvl="0" indent="0" algn="l" rtl="0">
              <a:lnSpc>
                <a:spcPct val="100000"/>
              </a:lnSpc>
              <a:spcBef>
                <a:spcPts val="0"/>
              </a:spcBef>
              <a:spcAft>
                <a:spcPts val="0"/>
              </a:spcAft>
              <a:buClr>
                <a:srgbClr val="FFFFFF"/>
              </a:buClr>
              <a:buSzPts val="1400"/>
              <a:buFont typeface="Arial"/>
              <a:buNone/>
            </a:pPr>
            <a:r>
              <a:rPr lang="en" sz="1400" b="1" i="0" u="none" strike="noStrike" cap="none">
                <a:solidFill>
                  <a:srgbClr val="FFFFFF"/>
                </a:solidFill>
                <a:latin typeface="Arial"/>
                <a:ea typeface="Arial"/>
                <a:cs typeface="Arial"/>
                <a:sym typeface="Arial"/>
              </a:rPr>
              <a:t>@EducateIN</a:t>
            </a:r>
            <a:endParaRPr sz="1400" b="0" i="0" u="none" strike="noStrike" cap="none">
              <a:solidFill>
                <a:srgbClr val="000000"/>
              </a:solidFill>
              <a:latin typeface="Arial"/>
              <a:ea typeface="Arial"/>
              <a:cs typeface="Arial"/>
              <a:sym typeface="Arial"/>
            </a:endParaRPr>
          </a:p>
        </p:txBody>
      </p:sp>
      <p:pic>
        <p:nvPicPr>
          <p:cNvPr id="367" name="Google Shape;367;p39"/>
          <p:cNvPicPr preferRelativeResize="0"/>
          <p:nvPr/>
        </p:nvPicPr>
        <p:blipFill rotWithShape="1">
          <a:blip r:embed="rId3">
            <a:alphaModFix/>
          </a:blip>
          <a:srcRect/>
          <a:stretch/>
        </p:blipFill>
        <p:spPr>
          <a:xfrm>
            <a:off x="72462" y="4796613"/>
            <a:ext cx="330016" cy="317525"/>
          </a:xfrm>
          <a:prstGeom prst="rect">
            <a:avLst/>
          </a:prstGeom>
          <a:noFill/>
          <a:ln>
            <a:noFill/>
          </a:ln>
        </p:spPr>
      </p:pic>
      <p:sp>
        <p:nvSpPr>
          <p:cNvPr id="368" name="Google Shape;368;p39"/>
          <p:cNvSpPr/>
          <p:nvPr/>
        </p:nvSpPr>
        <p:spPr>
          <a:xfrm rot="31">
            <a:off x="219260" y="1138"/>
            <a:ext cx="8494632" cy="990466"/>
          </a:xfrm>
          <a:prstGeom prst="rect">
            <a:avLst/>
          </a:prstGeom>
        </p:spPr>
        <p:txBody>
          <a:bodyPr>
            <a:prstTxWarp prst="textPlain">
              <a:avLst/>
            </a:prstTxWarp>
          </a:bodyPr>
          <a:lstStyle/>
          <a:p>
            <a:pPr lvl="0" algn="ctr"/>
            <a:r>
              <a:rPr b="0" i="0">
                <a:ln w="9525" cap="flat" cmpd="sng">
                  <a:solidFill>
                    <a:srgbClr val="FECF00"/>
                  </a:solidFill>
                  <a:prstDash val="solid"/>
                  <a:round/>
                  <a:headEnd type="none" w="sm" len="sm"/>
                  <a:tailEnd type="none" w="sm" len="sm"/>
                </a:ln>
                <a:solidFill>
                  <a:srgbClr val="FFFFFF"/>
                </a:solidFill>
                <a:latin typeface="Viga"/>
              </a:rPr>
              <a:t>Understanding Transfer Errors</a:t>
            </a:r>
          </a:p>
        </p:txBody>
      </p:sp>
      <p:sp>
        <p:nvSpPr>
          <p:cNvPr id="369" name="Google Shape;369;p39"/>
          <p:cNvSpPr txBox="1"/>
          <p:nvPr/>
        </p:nvSpPr>
        <p:spPr>
          <a:xfrm>
            <a:off x="72450" y="1067800"/>
            <a:ext cx="8886600" cy="36300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400" b="1" i="0" u="none" strike="noStrike" cap="none">
                <a:solidFill>
                  <a:srgbClr val="FF0000"/>
                </a:solidFill>
                <a:latin typeface="Arial"/>
                <a:ea typeface="Arial"/>
                <a:cs typeface="Arial"/>
                <a:sym typeface="Arial"/>
              </a:rPr>
              <a:t>Error: A Placements In student must attend a school in the reporting Corporation:</a:t>
            </a:r>
            <a:endParaRPr sz="1400" b="1" i="0" u="none" strike="noStrike" cap="none">
              <a:solidFill>
                <a:srgbClr val="FF0000"/>
              </a:solidFill>
              <a:latin typeface="Arial"/>
              <a:ea typeface="Arial"/>
              <a:cs typeface="Arial"/>
              <a:sym typeface="Arial"/>
            </a:endParaRPr>
          </a:p>
          <a:p>
            <a:pPr marL="0" marR="0" lvl="0" indent="0" algn="l" rtl="0">
              <a:lnSpc>
                <a:spcPct val="100000"/>
              </a:lnSpc>
              <a:spcBef>
                <a:spcPts val="0"/>
              </a:spcBef>
              <a:spcAft>
                <a:spcPts val="0"/>
              </a:spcAft>
              <a:buClr>
                <a:schemeClr val="dk1"/>
              </a:buClr>
              <a:buSzPts val="1100"/>
              <a:buFont typeface="Arial"/>
              <a:buNone/>
            </a:pPr>
            <a:endParaRPr sz="1400" b="1" i="0" u="none" strike="noStrike" cap="none">
              <a:solidFill>
                <a:srgbClr val="FF0000"/>
              </a:solidFill>
              <a:latin typeface="Arial"/>
              <a:ea typeface="Arial"/>
              <a:cs typeface="Arial"/>
              <a:sym typeface="Arial"/>
            </a:endParaRPr>
          </a:p>
          <a:p>
            <a:pPr marL="457200" marR="0" lvl="0" indent="-349250" algn="l" rtl="0">
              <a:lnSpc>
                <a:spcPct val="100000"/>
              </a:lnSpc>
              <a:spcBef>
                <a:spcPts val="0"/>
              </a:spcBef>
              <a:spcAft>
                <a:spcPts val="0"/>
              </a:spcAft>
              <a:buClr>
                <a:srgbClr val="000000"/>
              </a:buClr>
              <a:buSzPts val="1900"/>
              <a:buFont typeface="Oswald"/>
              <a:buChar char="●"/>
            </a:pPr>
            <a:r>
              <a:rPr lang="en" sz="1400" b="1" i="0" u="none" strike="noStrike" cap="none">
                <a:solidFill>
                  <a:srgbClr val="000000"/>
                </a:solidFill>
                <a:latin typeface="Arial"/>
                <a:ea typeface="Arial"/>
                <a:cs typeface="Arial"/>
                <a:sym typeface="Arial"/>
              </a:rPr>
              <a:t>Schools will need to check their submission file and student database for accuracy:</a:t>
            </a:r>
            <a:endParaRPr sz="1400" b="1" i="0" u="none" strike="noStrike" cap="none">
              <a:solidFill>
                <a:srgbClr val="000000"/>
              </a:solidFill>
              <a:latin typeface="Arial"/>
              <a:ea typeface="Arial"/>
              <a:cs typeface="Arial"/>
              <a:sym typeface="Arial"/>
            </a:endParaRPr>
          </a:p>
          <a:p>
            <a:pPr marL="914400" marR="0" lvl="1" indent="-349250" algn="l" rtl="0">
              <a:lnSpc>
                <a:spcPct val="100000"/>
              </a:lnSpc>
              <a:spcBef>
                <a:spcPts val="0"/>
              </a:spcBef>
              <a:spcAft>
                <a:spcPts val="0"/>
              </a:spcAft>
              <a:buClr>
                <a:srgbClr val="000000"/>
              </a:buClr>
              <a:buSzPts val="1900"/>
              <a:buFont typeface="Oswald"/>
              <a:buChar char="○"/>
            </a:pPr>
            <a:r>
              <a:rPr lang="en" sz="1400" b="1" i="0" u="none" strike="noStrike" cap="none">
                <a:solidFill>
                  <a:srgbClr val="000000"/>
                </a:solidFill>
                <a:latin typeface="Arial"/>
                <a:ea typeface="Arial"/>
                <a:cs typeface="Arial"/>
                <a:sym typeface="Arial"/>
              </a:rPr>
              <a:t>ADM type 5 is correct; schools will need to correct the reporting school number to where the student is being educated in their corporation</a:t>
            </a:r>
            <a:endParaRPr sz="1400" b="1" i="0" u="none" strike="noStrike" cap="none">
              <a:solidFill>
                <a:srgbClr val="000000"/>
              </a:solidFill>
              <a:latin typeface="Arial"/>
              <a:ea typeface="Arial"/>
              <a:cs typeface="Arial"/>
              <a:sym typeface="Arial"/>
            </a:endParaRPr>
          </a:p>
          <a:p>
            <a:pPr marL="914400" marR="0" lvl="1" indent="-349250" algn="l" rtl="0">
              <a:lnSpc>
                <a:spcPct val="100000"/>
              </a:lnSpc>
              <a:spcBef>
                <a:spcPts val="0"/>
              </a:spcBef>
              <a:spcAft>
                <a:spcPts val="0"/>
              </a:spcAft>
              <a:buClr>
                <a:srgbClr val="000000"/>
              </a:buClr>
              <a:buSzPts val="1900"/>
              <a:buFont typeface="Oswald"/>
              <a:buChar char="○"/>
            </a:pPr>
            <a:r>
              <a:rPr lang="en" sz="1400" b="1" i="0" u="none" strike="noStrike" cap="none">
                <a:solidFill>
                  <a:srgbClr val="000000"/>
                </a:solidFill>
                <a:latin typeface="Arial"/>
                <a:ea typeface="Arial"/>
                <a:cs typeface="Arial"/>
                <a:sym typeface="Arial"/>
              </a:rPr>
              <a:t>ADM type 5 is incorrect; schools will need to correct the ADM type</a:t>
            </a:r>
            <a:endParaRPr sz="1400" b="1"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chemeClr val="dk1"/>
              </a:buClr>
              <a:buSzPts val="1100"/>
              <a:buFont typeface="Arial"/>
              <a:buNone/>
            </a:pPr>
            <a:endParaRPr sz="1400" b="1"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r>
              <a:rPr lang="en" sz="1400" b="1" i="0" u="none" strike="noStrike" cap="none">
                <a:solidFill>
                  <a:srgbClr val="FF0000"/>
                </a:solidFill>
                <a:latin typeface="Arial"/>
                <a:ea typeface="Arial"/>
                <a:cs typeface="Arial"/>
                <a:sym typeface="Arial"/>
              </a:rPr>
              <a:t>Error: Instructional Minutes and Days must be blank if ADM type is not Dual Enrollment:</a:t>
            </a:r>
            <a:endParaRPr sz="1400" b="1" i="0" u="none" strike="noStrike" cap="none">
              <a:solidFill>
                <a:srgbClr val="FF0000"/>
              </a:solidFill>
              <a:latin typeface="Arial"/>
              <a:ea typeface="Arial"/>
              <a:cs typeface="Arial"/>
              <a:sym typeface="Arial"/>
            </a:endParaRPr>
          </a:p>
          <a:p>
            <a:pPr marL="0" marR="0" lvl="0" indent="0" algn="l" rtl="0">
              <a:lnSpc>
                <a:spcPct val="100000"/>
              </a:lnSpc>
              <a:spcBef>
                <a:spcPts val="0"/>
              </a:spcBef>
              <a:spcAft>
                <a:spcPts val="0"/>
              </a:spcAft>
              <a:buClr>
                <a:schemeClr val="dk1"/>
              </a:buClr>
              <a:buSzPts val="1100"/>
              <a:buFont typeface="Arial"/>
              <a:buNone/>
            </a:pPr>
            <a:endParaRPr sz="1400" b="1" i="0" u="none" strike="noStrike" cap="none">
              <a:solidFill>
                <a:srgbClr val="FF0000"/>
              </a:solidFill>
              <a:latin typeface="Arial"/>
              <a:ea typeface="Arial"/>
              <a:cs typeface="Arial"/>
              <a:sym typeface="Arial"/>
            </a:endParaRPr>
          </a:p>
          <a:p>
            <a:pPr marL="457200" marR="0" lvl="0" indent="-349250" algn="l" rtl="0">
              <a:lnSpc>
                <a:spcPct val="100000"/>
              </a:lnSpc>
              <a:spcBef>
                <a:spcPts val="0"/>
              </a:spcBef>
              <a:spcAft>
                <a:spcPts val="0"/>
              </a:spcAft>
              <a:buClr>
                <a:srgbClr val="000000"/>
              </a:buClr>
              <a:buSzPts val="1900"/>
              <a:buFont typeface="Oswald"/>
              <a:buChar char="●"/>
            </a:pPr>
            <a:r>
              <a:rPr lang="en" sz="1400" b="1" i="0" u="none" strike="noStrike" cap="none">
                <a:solidFill>
                  <a:srgbClr val="000000"/>
                </a:solidFill>
                <a:latin typeface="Arial"/>
                <a:ea typeface="Arial"/>
                <a:cs typeface="Arial"/>
                <a:sym typeface="Arial"/>
              </a:rPr>
              <a:t>Schools will need to check their submission file and student database for accuracy:</a:t>
            </a:r>
            <a:endParaRPr sz="1400" b="1" i="0" u="none" strike="noStrike" cap="none">
              <a:solidFill>
                <a:srgbClr val="000000"/>
              </a:solidFill>
              <a:latin typeface="Arial"/>
              <a:ea typeface="Arial"/>
              <a:cs typeface="Arial"/>
              <a:sym typeface="Arial"/>
            </a:endParaRPr>
          </a:p>
          <a:p>
            <a:pPr marL="914400" marR="0" lvl="1" indent="-349250" algn="l" rtl="0">
              <a:lnSpc>
                <a:spcPct val="100000"/>
              </a:lnSpc>
              <a:spcBef>
                <a:spcPts val="0"/>
              </a:spcBef>
              <a:spcAft>
                <a:spcPts val="0"/>
              </a:spcAft>
              <a:buClr>
                <a:srgbClr val="000000"/>
              </a:buClr>
              <a:buSzPts val="1900"/>
              <a:buFont typeface="Oswald"/>
              <a:buChar char="○"/>
            </a:pPr>
            <a:r>
              <a:rPr lang="en" sz="1400" b="1" i="0" u="none" strike="noStrike" cap="none">
                <a:solidFill>
                  <a:srgbClr val="000000"/>
                </a:solidFill>
                <a:latin typeface="Arial"/>
                <a:ea typeface="Arial"/>
                <a:cs typeface="Arial"/>
                <a:sym typeface="Arial"/>
              </a:rPr>
              <a:t>Correct student ADM type</a:t>
            </a:r>
            <a:endParaRPr sz="1400" b="1" i="0" u="none" strike="noStrike" cap="none">
              <a:solidFill>
                <a:srgbClr val="000000"/>
              </a:solidFill>
              <a:latin typeface="Arial"/>
              <a:ea typeface="Arial"/>
              <a:cs typeface="Arial"/>
              <a:sym typeface="Arial"/>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373"/>
        <p:cNvGrpSpPr/>
        <p:nvPr/>
      </p:nvGrpSpPr>
      <p:grpSpPr>
        <a:xfrm>
          <a:off x="0" y="0"/>
          <a:ext cx="0" cy="0"/>
          <a:chOff x="0" y="0"/>
          <a:chExt cx="0" cy="0"/>
        </a:xfrm>
      </p:grpSpPr>
      <p:sp>
        <p:nvSpPr>
          <p:cNvPr id="374" name="Google Shape;374;p40"/>
          <p:cNvSpPr/>
          <p:nvPr/>
        </p:nvSpPr>
        <p:spPr>
          <a:xfrm>
            <a:off x="0" y="1725"/>
            <a:ext cx="9144000" cy="938700"/>
          </a:xfrm>
          <a:prstGeom prst="rect">
            <a:avLst/>
          </a:prstGeom>
          <a:solidFill>
            <a:srgbClr val="151E49"/>
          </a:solidFill>
          <a:ln w="19050" cap="flat" cmpd="sng">
            <a:solidFill>
              <a:srgbClr val="151E49"/>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75" name="Google Shape;375;p40"/>
          <p:cNvSpPr/>
          <p:nvPr/>
        </p:nvSpPr>
        <p:spPr>
          <a:xfrm>
            <a:off x="0" y="4570350"/>
            <a:ext cx="9144000" cy="245400"/>
          </a:xfrm>
          <a:prstGeom prst="rect">
            <a:avLst/>
          </a:prstGeom>
          <a:solidFill>
            <a:srgbClr val="151E49"/>
          </a:solidFill>
          <a:ln w="9525" cap="flat" cmpd="sng">
            <a:solidFill>
              <a:srgbClr val="151E49"/>
            </a:solidFill>
            <a:prstDash val="solid"/>
            <a:round/>
            <a:headEnd type="none" w="sm" len="sm"/>
            <a:tailEnd type="none" w="sm" len="sm"/>
          </a:ln>
        </p:spPr>
        <p:txBody>
          <a:bodyPr spcFirstLastPara="1" wrap="square" lIns="91425" tIns="91425" rIns="91425" bIns="91425" anchor="ctr" anchorCtr="0">
            <a:noAutofit/>
          </a:bodyPr>
          <a:lstStyle/>
          <a:p>
            <a:pPr marL="0" marR="0" lvl="0" indent="0" algn="r" rtl="0">
              <a:lnSpc>
                <a:spcPct val="100000"/>
              </a:lnSpc>
              <a:spcBef>
                <a:spcPts val="0"/>
              </a:spcBef>
              <a:spcAft>
                <a:spcPts val="0"/>
              </a:spcAft>
              <a:buClr>
                <a:srgbClr val="000000"/>
              </a:buClr>
              <a:buSzPts val="1200"/>
              <a:buFont typeface="Arial"/>
              <a:buNone/>
            </a:pPr>
            <a:endParaRPr sz="1200" b="0" i="1" u="none" strike="noStrike" cap="none">
              <a:solidFill>
                <a:srgbClr val="FFFFFF"/>
              </a:solidFill>
              <a:latin typeface="Arial"/>
              <a:ea typeface="Arial"/>
              <a:cs typeface="Arial"/>
              <a:sym typeface="Arial"/>
            </a:endParaRPr>
          </a:p>
        </p:txBody>
      </p:sp>
      <p:sp>
        <p:nvSpPr>
          <p:cNvPr id="376" name="Google Shape;376;p40"/>
          <p:cNvSpPr/>
          <p:nvPr/>
        </p:nvSpPr>
        <p:spPr>
          <a:xfrm>
            <a:off x="0" y="4824575"/>
            <a:ext cx="9144000" cy="245400"/>
          </a:xfrm>
          <a:prstGeom prst="rect">
            <a:avLst/>
          </a:prstGeom>
          <a:solidFill>
            <a:srgbClr val="FECF00"/>
          </a:solidFill>
          <a:ln w="9525" cap="flat" cmpd="sng">
            <a:solidFill>
              <a:srgbClr val="FECF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77" name="Google Shape;377;p40"/>
          <p:cNvSpPr txBox="1"/>
          <p:nvPr/>
        </p:nvSpPr>
        <p:spPr>
          <a:xfrm>
            <a:off x="402475" y="4796625"/>
            <a:ext cx="1467000" cy="245400"/>
          </a:xfrm>
          <a:prstGeom prst="rect">
            <a:avLst/>
          </a:prstGeom>
          <a:noFill/>
          <a:ln>
            <a:noFill/>
          </a:ln>
        </p:spPr>
        <p:txBody>
          <a:bodyPr spcFirstLastPara="1" wrap="square" lIns="45700" tIns="45700" rIns="45700" bIns="45700" anchor="t" anchorCtr="0">
            <a:noAutofit/>
          </a:bodyPr>
          <a:lstStyle/>
          <a:p>
            <a:pPr marL="0" marR="0" lvl="0" indent="0" algn="l" rtl="0">
              <a:lnSpc>
                <a:spcPct val="100000"/>
              </a:lnSpc>
              <a:spcBef>
                <a:spcPts val="0"/>
              </a:spcBef>
              <a:spcAft>
                <a:spcPts val="0"/>
              </a:spcAft>
              <a:buClr>
                <a:srgbClr val="FFFFFF"/>
              </a:buClr>
              <a:buSzPts val="1400"/>
              <a:buFont typeface="Arial"/>
              <a:buNone/>
            </a:pPr>
            <a:r>
              <a:rPr lang="en" sz="1400" b="1" i="0" u="none" strike="noStrike" cap="none">
                <a:solidFill>
                  <a:srgbClr val="FFFFFF"/>
                </a:solidFill>
                <a:latin typeface="Arial"/>
                <a:ea typeface="Arial"/>
                <a:cs typeface="Arial"/>
                <a:sym typeface="Arial"/>
              </a:rPr>
              <a:t>@EducateIN</a:t>
            </a:r>
            <a:endParaRPr sz="1400" b="0" i="0" u="none" strike="noStrike" cap="none">
              <a:solidFill>
                <a:srgbClr val="000000"/>
              </a:solidFill>
              <a:latin typeface="Arial"/>
              <a:ea typeface="Arial"/>
              <a:cs typeface="Arial"/>
              <a:sym typeface="Arial"/>
            </a:endParaRPr>
          </a:p>
        </p:txBody>
      </p:sp>
      <p:pic>
        <p:nvPicPr>
          <p:cNvPr id="378" name="Google Shape;378;p40"/>
          <p:cNvPicPr preferRelativeResize="0"/>
          <p:nvPr/>
        </p:nvPicPr>
        <p:blipFill rotWithShape="1">
          <a:blip r:embed="rId3">
            <a:alphaModFix/>
          </a:blip>
          <a:srcRect/>
          <a:stretch/>
        </p:blipFill>
        <p:spPr>
          <a:xfrm>
            <a:off x="72462" y="4796613"/>
            <a:ext cx="330016" cy="317525"/>
          </a:xfrm>
          <a:prstGeom prst="rect">
            <a:avLst/>
          </a:prstGeom>
          <a:noFill/>
          <a:ln>
            <a:noFill/>
          </a:ln>
        </p:spPr>
      </p:pic>
      <p:sp>
        <p:nvSpPr>
          <p:cNvPr id="379" name="Google Shape;379;p40"/>
          <p:cNvSpPr/>
          <p:nvPr/>
        </p:nvSpPr>
        <p:spPr>
          <a:xfrm rot="32">
            <a:off x="124275" y="1141"/>
            <a:ext cx="8962833" cy="990476"/>
          </a:xfrm>
          <a:prstGeom prst="rect">
            <a:avLst/>
          </a:prstGeom>
        </p:spPr>
        <p:txBody>
          <a:bodyPr>
            <a:prstTxWarp prst="textPlain">
              <a:avLst/>
            </a:prstTxWarp>
          </a:bodyPr>
          <a:lstStyle/>
          <a:p>
            <a:pPr lvl="0" algn="ctr"/>
            <a:r>
              <a:rPr b="0" i="0">
                <a:ln w="9525" cap="flat" cmpd="sng">
                  <a:solidFill>
                    <a:srgbClr val="FECF00"/>
                  </a:solidFill>
                  <a:prstDash val="solid"/>
                  <a:round/>
                  <a:headEnd type="none" w="sm" len="sm"/>
                  <a:tailEnd type="none" w="sm" len="sm"/>
                </a:ln>
                <a:solidFill>
                  <a:srgbClr val="FFFFFF"/>
                </a:solidFill>
                <a:latin typeface="Viga"/>
              </a:rPr>
              <a:t>Understanding Transfer Warnings</a:t>
            </a:r>
          </a:p>
        </p:txBody>
      </p:sp>
      <p:sp>
        <p:nvSpPr>
          <p:cNvPr id="380" name="Google Shape;380;p40"/>
          <p:cNvSpPr txBox="1"/>
          <p:nvPr/>
        </p:nvSpPr>
        <p:spPr>
          <a:xfrm>
            <a:off x="72450" y="940400"/>
            <a:ext cx="8886600" cy="36300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400" b="1" i="0" u="none" strike="noStrike" cap="none">
                <a:solidFill>
                  <a:schemeClr val="accent4"/>
                </a:solidFill>
                <a:latin typeface="Arial"/>
                <a:ea typeface="Arial"/>
                <a:cs typeface="Arial"/>
                <a:sym typeface="Arial"/>
              </a:rPr>
              <a:t>Warning: County of Legal Settlement (xx) does not match the county for the Legal Corp:</a:t>
            </a:r>
            <a:endParaRPr sz="1400" b="1" i="0" u="none" strike="noStrike" cap="none">
              <a:solidFill>
                <a:schemeClr val="accent4"/>
              </a:solidFill>
              <a:latin typeface="Arial"/>
              <a:ea typeface="Arial"/>
              <a:cs typeface="Arial"/>
              <a:sym typeface="Arial"/>
            </a:endParaRPr>
          </a:p>
          <a:p>
            <a:pPr marL="0" marR="0" lvl="0" indent="0" algn="l" rtl="0">
              <a:lnSpc>
                <a:spcPct val="100000"/>
              </a:lnSpc>
              <a:spcBef>
                <a:spcPts val="0"/>
              </a:spcBef>
              <a:spcAft>
                <a:spcPts val="0"/>
              </a:spcAft>
              <a:buClr>
                <a:schemeClr val="dk1"/>
              </a:buClr>
              <a:buSzPts val="1100"/>
              <a:buFont typeface="Arial"/>
              <a:buNone/>
            </a:pPr>
            <a:endParaRPr sz="1400" b="1" i="0" u="none" strike="noStrike" cap="none">
              <a:solidFill>
                <a:schemeClr val="accent4"/>
              </a:solidFill>
              <a:latin typeface="Arial"/>
              <a:ea typeface="Arial"/>
              <a:cs typeface="Arial"/>
              <a:sym typeface="Arial"/>
            </a:endParaRPr>
          </a:p>
          <a:p>
            <a:pPr marL="0" marR="0" lvl="0" indent="0" algn="l" rtl="0">
              <a:lnSpc>
                <a:spcPct val="100000"/>
              </a:lnSpc>
              <a:spcBef>
                <a:spcPts val="0"/>
              </a:spcBef>
              <a:spcAft>
                <a:spcPts val="0"/>
              </a:spcAft>
              <a:buClr>
                <a:schemeClr val="dk1"/>
              </a:buClr>
              <a:buSzPts val="1100"/>
              <a:buFont typeface="Arial"/>
              <a:buNone/>
            </a:pPr>
            <a:r>
              <a:rPr lang="en" sz="1400" b="1" i="0" u="none" strike="noStrike" cap="none">
                <a:solidFill>
                  <a:srgbClr val="000000"/>
                </a:solidFill>
                <a:latin typeface="Arial"/>
                <a:ea typeface="Arial"/>
                <a:cs typeface="Arial"/>
                <a:sym typeface="Arial"/>
              </a:rPr>
              <a:t>• Schools are reporting the student’s county of legal settlement differently than the</a:t>
            </a:r>
            <a:endParaRPr sz="1400" b="1" i="0" u="none" strike="noStrike" cap="none">
              <a:solidFill>
                <a:srgbClr val="000000"/>
              </a:solidFill>
              <a:latin typeface="Arial"/>
              <a:ea typeface="Arial"/>
              <a:cs typeface="Arial"/>
              <a:sym typeface="Arial"/>
            </a:endParaRPr>
          </a:p>
          <a:p>
            <a:pPr marL="171450" marR="0" lvl="0" indent="0" algn="l" rtl="0">
              <a:lnSpc>
                <a:spcPct val="100000"/>
              </a:lnSpc>
              <a:spcBef>
                <a:spcPts val="0"/>
              </a:spcBef>
              <a:spcAft>
                <a:spcPts val="0"/>
              </a:spcAft>
              <a:buClr>
                <a:schemeClr val="dk1"/>
              </a:buClr>
              <a:buSzPts val="1100"/>
              <a:buFont typeface="Arial"/>
              <a:buNone/>
            </a:pPr>
            <a:r>
              <a:rPr lang="en" sz="1400" b="1" i="0" u="none" strike="noStrike" cap="none">
                <a:solidFill>
                  <a:srgbClr val="000000"/>
                </a:solidFill>
                <a:latin typeface="Arial"/>
                <a:ea typeface="Arial"/>
                <a:cs typeface="Arial"/>
                <a:sym typeface="Arial"/>
              </a:rPr>
              <a:t>student’s legal corp. (i.e. student’s legal settlement is in Marion County (49) but the</a:t>
            </a:r>
            <a:endParaRPr sz="1400" b="1" i="0" u="none" strike="noStrike" cap="none">
              <a:solidFill>
                <a:srgbClr val="000000"/>
              </a:solidFill>
              <a:latin typeface="Arial"/>
              <a:ea typeface="Arial"/>
              <a:cs typeface="Arial"/>
              <a:sym typeface="Arial"/>
            </a:endParaRPr>
          </a:p>
          <a:p>
            <a:pPr marL="171450" marR="0" lvl="0" indent="0" algn="l" rtl="0">
              <a:lnSpc>
                <a:spcPct val="100000"/>
              </a:lnSpc>
              <a:spcBef>
                <a:spcPts val="0"/>
              </a:spcBef>
              <a:spcAft>
                <a:spcPts val="0"/>
              </a:spcAft>
              <a:buClr>
                <a:srgbClr val="000000"/>
              </a:buClr>
              <a:buSzPts val="1400"/>
              <a:buFont typeface="Arial"/>
              <a:buNone/>
            </a:pPr>
            <a:r>
              <a:rPr lang="en" sz="1400" b="1" i="0" u="none" strike="noStrike" cap="none">
                <a:solidFill>
                  <a:srgbClr val="000000"/>
                </a:solidFill>
                <a:latin typeface="Arial"/>
                <a:ea typeface="Arial"/>
                <a:cs typeface="Arial"/>
                <a:sym typeface="Arial"/>
              </a:rPr>
              <a:t>school corporation is reporting Hamilton County (29)</a:t>
            </a:r>
            <a:endParaRPr sz="1400" b="1"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chemeClr val="dk1"/>
              </a:buClr>
              <a:buSzPts val="1100"/>
              <a:buFont typeface="Arial"/>
              <a:buNone/>
            </a:pPr>
            <a:endParaRPr sz="1400" b="1"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r>
              <a:rPr lang="en" sz="1400" b="1" i="0" u="none" strike="noStrike" cap="none">
                <a:solidFill>
                  <a:schemeClr val="accent4"/>
                </a:solidFill>
                <a:latin typeface="Arial"/>
                <a:ea typeface="Arial"/>
                <a:cs typeface="Arial"/>
                <a:sym typeface="Arial"/>
              </a:rPr>
              <a:t>Warning: Corp of Legal Settlement (xxxx) does not match the Corp of Legal Settlement reported on this academic year’s most recent RT for school (xxxx):</a:t>
            </a:r>
            <a:endParaRPr sz="1400" b="1" i="0" u="none" strike="noStrike" cap="none">
              <a:solidFill>
                <a:schemeClr val="accent4"/>
              </a:solidFill>
              <a:latin typeface="Arial"/>
              <a:ea typeface="Arial"/>
              <a:cs typeface="Arial"/>
              <a:sym typeface="Arial"/>
            </a:endParaRPr>
          </a:p>
          <a:p>
            <a:pPr marL="0" marR="0" lvl="0" indent="0" algn="l" rtl="0">
              <a:lnSpc>
                <a:spcPct val="100000"/>
              </a:lnSpc>
              <a:spcBef>
                <a:spcPts val="0"/>
              </a:spcBef>
              <a:spcAft>
                <a:spcPts val="0"/>
              </a:spcAft>
              <a:buClr>
                <a:schemeClr val="dk1"/>
              </a:buClr>
              <a:buSzPts val="1100"/>
              <a:buFont typeface="Arial"/>
              <a:buNone/>
            </a:pPr>
            <a:endParaRPr sz="1400" b="1" i="0" u="none" strike="noStrike" cap="none">
              <a:solidFill>
                <a:schemeClr val="accent4"/>
              </a:solidFill>
              <a:latin typeface="Arial"/>
              <a:ea typeface="Arial"/>
              <a:cs typeface="Arial"/>
              <a:sym typeface="Arial"/>
            </a:endParaRPr>
          </a:p>
          <a:p>
            <a:pPr marL="457200" marR="0" lvl="0" indent="-349250" algn="l" rtl="0">
              <a:lnSpc>
                <a:spcPct val="100000"/>
              </a:lnSpc>
              <a:spcBef>
                <a:spcPts val="0"/>
              </a:spcBef>
              <a:spcAft>
                <a:spcPts val="0"/>
              </a:spcAft>
              <a:buClr>
                <a:srgbClr val="000000"/>
              </a:buClr>
              <a:buSzPts val="1900"/>
              <a:buFont typeface="Oswald"/>
              <a:buChar char="●"/>
            </a:pPr>
            <a:r>
              <a:rPr lang="en" sz="1400" b="1" i="0" u="none" strike="noStrike" cap="none">
                <a:solidFill>
                  <a:srgbClr val="000000"/>
                </a:solidFill>
                <a:latin typeface="Arial"/>
                <a:ea typeface="Arial"/>
                <a:cs typeface="Arial"/>
                <a:sym typeface="Arial"/>
              </a:rPr>
              <a:t>Schools are reporting a different legal corporation than what is showing on the student’s RT record</a:t>
            </a:r>
            <a:endParaRPr sz="1400" b="1" i="0" u="none" strike="noStrike" cap="none">
              <a:solidFill>
                <a:srgbClr val="000000"/>
              </a:solidFill>
              <a:latin typeface="Arial"/>
              <a:ea typeface="Arial"/>
              <a:cs typeface="Arial"/>
              <a:sym typeface="Arial"/>
            </a:endParaRPr>
          </a:p>
          <a:p>
            <a:pPr marL="457200" marR="0" lvl="0" indent="0" algn="l" rtl="0">
              <a:lnSpc>
                <a:spcPct val="100000"/>
              </a:lnSpc>
              <a:spcBef>
                <a:spcPts val="0"/>
              </a:spcBef>
              <a:spcAft>
                <a:spcPts val="0"/>
              </a:spcAft>
              <a:buClr>
                <a:srgbClr val="000000"/>
              </a:buClr>
              <a:buSzPts val="1400"/>
              <a:buFont typeface="Arial"/>
              <a:buNone/>
            </a:pPr>
            <a:endParaRPr sz="1400" b="1"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chemeClr val="dk1"/>
              </a:buClr>
              <a:buSzPts val="1100"/>
              <a:buFont typeface="Arial"/>
              <a:buNone/>
            </a:pPr>
            <a:r>
              <a:rPr lang="en" sz="1400" b="1" i="0" u="none" strike="noStrike" cap="none">
                <a:solidFill>
                  <a:srgbClr val="000000"/>
                </a:solidFill>
                <a:latin typeface="Arial"/>
                <a:ea typeface="Arial"/>
                <a:cs typeface="Arial"/>
                <a:sym typeface="Arial"/>
              </a:rPr>
              <a:t>These Warnings </a:t>
            </a:r>
            <a:r>
              <a:rPr lang="en" sz="1400" b="1" i="0" u="none" strike="noStrike" cap="none">
                <a:solidFill>
                  <a:srgbClr val="FF0000"/>
                </a:solidFill>
                <a:latin typeface="Arial"/>
                <a:ea typeface="Arial"/>
                <a:cs typeface="Arial"/>
                <a:sym typeface="Arial"/>
              </a:rPr>
              <a:t>Do NOT</a:t>
            </a:r>
            <a:r>
              <a:rPr lang="en" sz="1400" b="1" i="0" u="none" strike="noStrike" cap="none">
                <a:solidFill>
                  <a:srgbClr val="000000"/>
                </a:solidFill>
                <a:latin typeface="Arial"/>
                <a:ea typeface="Arial"/>
                <a:cs typeface="Arial"/>
                <a:sym typeface="Arial"/>
              </a:rPr>
              <a:t> keep the records from being accepted! Schools may need to clean</a:t>
            </a:r>
            <a:endParaRPr sz="1400" b="1"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chemeClr val="dk1"/>
              </a:buClr>
              <a:buSzPts val="1100"/>
              <a:buFont typeface="Arial"/>
              <a:buNone/>
            </a:pPr>
            <a:r>
              <a:rPr lang="en" sz="1400" b="1" i="0" u="none" strike="noStrike" cap="none">
                <a:solidFill>
                  <a:srgbClr val="000000"/>
                </a:solidFill>
                <a:latin typeface="Arial"/>
                <a:ea typeface="Arial"/>
                <a:cs typeface="Arial"/>
                <a:sym typeface="Arial"/>
              </a:rPr>
              <a:t>up some data in their systems for reporting</a:t>
            </a:r>
            <a:endParaRPr sz="1400" b="1" i="0" u="none" strike="noStrike" cap="none">
              <a:solidFill>
                <a:srgbClr val="000000"/>
              </a:solidFill>
              <a:latin typeface="Arial"/>
              <a:ea typeface="Arial"/>
              <a:cs typeface="Arial"/>
              <a:sym typeface="Aria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79"/>
        <p:cNvGrpSpPr/>
        <p:nvPr/>
      </p:nvGrpSpPr>
      <p:grpSpPr>
        <a:xfrm>
          <a:off x="0" y="0"/>
          <a:ext cx="0" cy="0"/>
          <a:chOff x="0" y="0"/>
          <a:chExt cx="0" cy="0"/>
        </a:xfrm>
      </p:grpSpPr>
      <p:sp>
        <p:nvSpPr>
          <p:cNvPr id="80" name="Google Shape;80;p15"/>
          <p:cNvSpPr/>
          <p:nvPr/>
        </p:nvSpPr>
        <p:spPr>
          <a:xfrm>
            <a:off x="0" y="1725"/>
            <a:ext cx="9144000" cy="938700"/>
          </a:xfrm>
          <a:prstGeom prst="rect">
            <a:avLst/>
          </a:prstGeom>
          <a:solidFill>
            <a:srgbClr val="151E49"/>
          </a:solidFill>
          <a:ln w="19050" cap="flat" cmpd="sng">
            <a:solidFill>
              <a:srgbClr val="151E49"/>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1" name="Google Shape;81;p15"/>
          <p:cNvSpPr/>
          <p:nvPr/>
        </p:nvSpPr>
        <p:spPr>
          <a:xfrm>
            <a:off x="0" y="4570350"/>
            <a:ext cx="9144000" cy="245400"/>
          </a:xfrm>
          <a:prstGeom prst="rect">
            <a:avLst/>
          </a:prstGeom>
          <a:solidFill>
            <a:srgbClr val="151E49"/>
          </a:solidFill>
          <a:ln w="9525" cap="flat" cmpd="sng">
            <a:solidFill>
              <a:srgbClr val="151E49"/>
            </a:solidFill>
            <a:prstDash val="solid"/>
            <a:round/>
            <a:headEnd type="none" w="sm" len="sm"/>
            <a:tailEnd type="none" w="sm" len="sm"/>
          </a:ln>
        </p:spPr>
        <p:txBody>
          <a:bodyPr spcFirstLastPara="1" wrap="square" lIns="91425" tIns="91425" rIns="91425" bIns="91425" anchor="ctr" anchorCtr="0">
            <a:noAutofit/>
          </a:bodyPr>
          <a:lstStyle/>
          <a:p>
            <a:pPr marL="0" marR="0" lvl="0" indent="0" algn="r" rtl="0">
              <a:lnSpc>
                <a:spcPct val="100000"/>
              </a:lnSpc>
              <a:spcBef>
                <a:spcPts val="0"/>
              </a:spcBef>
              <a:spcAft>
                <a:spcPts val="0"/>
              </a:spcAft>
              <a:buClr>
                <a:srgbClr val="000000"/>
              </a:buClr>
              <a:buSzPts val="1200"/>
              <a:buFont typeface="Arial"/>
              <a:buNone/>
            </a:pPr>
            <a:endParaRPr sz="1200" b="0" i="1" u="none" strike="noStrike" cap="none">
              <a:solidFill>
                <a:srgbClr val="FFFFFF"/>
              </a:solidFill>
              <a:latin typeface="Arial"/>
              <a:ea typeface="Arial"/>
              <a:cs typeface="Arial"/>
              <a:sym typeface="Arial"/>
            </a:endParaRPr>
          </a:p>
        </p:txBody>
      </p:sp>
      <p:sp>
        <p:nvSpPr>
          <p:cNvPr id="82" name="Google Shape;82;p15"/>
          <p:cNvSpPr/>
          <p:nvPr/>
        </p:nvSpPr>
        <p:spPr>
          <a:xfrm>
            <a:off x="0" y="4824575"/>
            <a:ext cx="9144000" cy="245400"/>
          </a:xfrm>
          <a:prstGeom prst="rect">
            <a:avLst/>
          </a:prstGeom>
          <a:solidFill>
            <a:srgbClr val="FECF00"/>
          </a:solidFill>
          <a:ln w="9525" cap="flat" cmpd="sng">
            <a:solidFill>
              <a:srgbClr val="FECF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3" name="Google Shape;83;p15"/>
          <p:cNvSpPr txBox="1"/>
          <p:nvPr/>
        </p:nvSpPr>
        <p:spPr>
          <a:xfrm>
            <a:off x="402475" y="4796625"/>
            <a:ext cx="1467000" cy="245400"/>
          </a:xfrm>
          <a:prstGeom prst="rect">
            <a:avLst/>
          </a:prstGeom>
          <a:noFill/>
          <a:ln>
            <a:noFill/>
          </a:ln>
        </p:spPr>
        <p:txBody>
          <a:bodyPr spcFirstLastPara="1" wrap="square" lIns="45700" tIns="45700" rIns="45700" bIns="45700" anchor="t" anchorCtr="0">
            <a:noAutofit/>
          </a:bodyPr>
          <a:lstStyle/>
          <a:p>
            <a:pPr marL="0" marR="0" lvl="0" indent="0" algn="l" rtl="0">
              <a:lnSpc>
                <a:spcPct val="100000"/>
              </a:lnSpc>
              <a:spcBef>
                <a:spcPts val="0"/>
              </a:spcBef>
              <a:spcAft>
                <a:spcPts val="0"/>
              </a:spcAft>
              <a:buClr>
                <a:srgbClr val="FFFFFF"/>
              </a:buClr>
              <a:buSzPts val="1400"/>
              <a:buFont typeface="Arial"/>
              <a:buNone/>
            </a:pPr>
            <a:r>
              <a:rPr lang="en" sz="1400" b="1" i="0" u="none" strike="noStrike" cap="none">
                <a:solidFill>
                  <a:srgbClr val="FFFFFF"/>
                </a:solidFill>
                <a:latin typeface="Arial"/>
                <a:ea typeface="Arial"/>
                <a:cs typeface="Arial"/>
                <a:sym typeface="Arial"/>
              </a:rPr>
              <a:t>@EducateIN</a:t>
            </a:r>
            <a:endParaRPr sz="1400" b="0" i="0" u="none" strike="noStrike" cap="none">
              <a:solidFill>
                <a:srgbClr val="000000"/>
              </a:solidFill>
              <a:latin typeface="Arial"/>
              <a:ea typeface="Arial"/>
              <a:cs typeface="Arial"/>
              <a:sym typeface="Arial"/>
            </a:endParaRPr>
          </a:p>
        </p:txBody>
      </p:sp>
      <p:pic>
        <p:nvPicPr>
          <p:cNvPr id="84" name="Google Shape;84;p15"/>
          <p:cNvPicPr preferRelativeResize="0"/>
          <p:nvPr/>
        </p:nvPicPr>
        <p:blipFill rotWithShape="1">
          <a:blip r:embed="rId3">
            <a:alphaModFix/>
          </a:blip>
          <a:srcRect/>
          <a:stretch/>
        </p:blipFill>
        <p:spPr>
          <a:xfrm>
            <a:off x="72462" y="4796613"/>
            <a:ext cx="330016" cy="317525"/>
          </a:xfrm>
          <a:prstGeom prst="rect">
            <a:avLst/>
          </a:prstGeom>
          <a:noFill/>
          <a:ln>
            <a:noFill/>
          </a:ln>
        </p:spPr>
      </p:pic>
      <p:sp>
        <p:nvSpPr>
          <p:cNvPr id="85" name="Google Shape;85;p15"/>
          <p:cNvSpPr/>
          <p:nvPr/>
        </p:nvSpPr>
        <p:spPr>
          <a:xfrm rot="26">
            <a:off x="1212980" y="78075"/>
            <a:ext cx="6648072" cy="992647"/>
          </a:xfrm>
          <a:prstGeom prst="rect">
            <a:avLst/>
          </a:prstGeom>
        </p:spPr>
        <p:txBody>
          <a:bodyPr>
            <a:prstTxWarp prst="textPlain">
              <a:avLst/>
            </a:prstTxWarp>
          </a:bodyPr>
          <a:lstStyle/>
          <a:p>
            <a:pPr lvl="0" algn="ctr"/>
            <a:r>
              <a:rPr b="0" i="0">
                <a:ln w="9525" cap="flat" cmpd="sng">
                  <a:solidFill>
                    <a:srgbClr val="FECF00"/>
                  </a:solidFill>
                  <a:prstDash val="solid"/>
                  <a:round/>
                  <a:headEnd type="none" w="sm" len="sm"/>
                  <a:tailEnd type="none" w="sm" len="sm"/>
                </a:ln>
                <a:solidFill>
                  <a:srgbClr val="FFFFFF"/>
                </a:solidFill>
                <a:latin typeface="Viga"/>
              </a:rPr>
              <a:t>Membership Definition</a:t>
            </a:r>
          </a:p>
        </p:txBody>
      </p:sp>
      <p:sp>
        <p:nvSpPr>
          <p:cNvPr id="86" name="Google Shape;86;p15"/>
          <p:cNvSpPr txBox="1"/>
          <p:nvPr/>
        </p:nvSpPr>
        <p:spPr>
          <a:xfrm>
            <a:off x="169012" y="994168"/>
            <a:ext cx="8002200" cy="33924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rgbClr val="000000"/>
              </a:solidFill>
              <a:latin typeface="Oswald"/>
              <a:ea typeface="Oswald"/>
              <a:cs typeface="Oswald"/>
              <a:sym typeface="Oswald"/>
            </a:endParaRPr>
          </a:p>
          <a:p>
            <a:pPr marL="0" marR="0" lvl="0" indent="0" algn="l" rtl="0">
              <a:lnSpc>
                <a:spcPct val="100000"/>
              </a:lnSpc>
              <a:spcBef>
                <a:spcPts val="0"/>
              </a:spcBef>
              <a:spcAft>
                <a:spcPts val="0"/>
              </a:spcAft>
              <a:buNone/>
            </a:pPr>
            <a:endParaRPr sz="2200" b="1" i="0" u="none" strike="noStrike" cap="none">
              <a:solidFill>
                <a:srgbClr val="000000"/>
              </a:solidFill>
              <a:latin typeface="Arial"/>
              <a:ea typeface="Arial"/>
              <a:cs typeface="Arial"/>
              <a:sym typeface="Arial"/>
            </a:endParaRPr>
          </a:p>
        </p:txBody>
      </p:sp>
      <p:sp>
        <p:nvSpPr>
          <p:cNvPr id="87" name="Google Shape;87;p15"/>
          <p:cNvSpPr txBox="1"/>
          <p:nvPr/>
        </p:nvSpPr>
        <p:spPr>
          <a:xfrm>
            <a:off x="524875" y="1059188"/>
            <a:ext cx="8374200" cy="3392400"/>
          </a:xfrm>
          <a:prstGeom prst="rect">
            <a:avLst/>
          </a:prstGeom>
          <a:noFill/>
          <a:ln>
            <a:noFill/>
          </a:ln>
        </p:spPr>
        <p:txBody>
          <a:bodyPr spcFirstLastPara="1" wrap="square" lIns="91425" tIns="91425" rIns="91425" bIns="91425" anchor="t" anchorCtr="0">
            <a:noAutofit/>
          </a:bodyPr>
          <a:lstStyle/>
          <a:p>
            <a:pPr marL="114300" lvl="0" indent="0" algn="l" rtl="0">
              <a:lnSpc>
                <a:spcPct val="115000"/>
              </a:lnSpc>
              <a:spcBef>
                <a:spcPts val="0"/>
              </a:spcBef>
              <a:spcAft>
                <a:spcPts val="0"/>
              </a:spcAft>
              <a:buNone/>
            </a:pPr>
            <a:r>
              <a:rPr lang="en" sz="1800" b="1">
                <a:solidFill>
                  <a:schemeClr val="dk1"/>
                </a:solidFill>
              </a:rPr>
              <a:t>A count of students enrolled and expected to be in attendance on count day.</a:t>
            </a:r>
            <a:endParaRPr sz="1800">
              <a:solidFill>
                <a:schemeClr val="dk2"/>
              </a:solidFill>
            </a:endParaRPr>
          </a:p>
          <a:p>
            <a:pPr marL="114300" lvl="0" indent="0" algn="l" rtl="0">
              <a:lnSpc>
                <a:spcPct val="115000"/>
              </a:lnSpc>
              <a:spcBef>
                <a:spcPts val="0"/>
              </a:spcBef>
              <a:spcAft>
                <a:spcPts val="0"/>
              </a:spcAft>
              <a:buNone/>
            </a:pPr>
            <a:r>
              <a:rPr lang="en" sz="1800" b="1">
                <a:solidFill>
                  <a:schemeClr val="dk1"/>
                </a:solidFill>
              </a:rPr>
              <a:t>     IC 20-43-1-11.5. "Enrolled" means to be:</a:t>
            </a:r>
            <a:endParaRPr sz="1800">
              <a:solidFill>
                <a:schemeClr val="dk2"/>
              </a:solidFill>
            </a:endParaRPr>
          </a:p>
          <a:p>
            <a:pPr marL="114300" lvl="0" indent="0" algn="l" rtl="0">
              <a:lnSpc>
                <a:spcPct val="115000"/>
              </a:lnSpc>
              <a:spcBef>
                <a:spcPts val="0"/>
              </a:spcBef>
              <a:spcAft>
                <a:spcPts val="0"/>
              </a:spcAft>
              <a:buNone/>
            </a:pPr>
            <a:r>
              <a:rPr lang="en" sz="1800" b="1">
                <a:solidFill>
                  <a:schemeClr val="dk1"/>
                </a:solidFill>
              </a:rPr>
              <a:t>	(1) registered with a school corporation to attend educational 	programs offered by or through the school corporation; and</a:t>
            </a:r>
            <a:endParaRPr sz="1800">
              <a:solidFill>
                <a:schemeClr val="dk2"/>
              </a:solidFill>
            </a:endParaRPr>
          </a:p>
          <a:p>
            <a:pPr marL="114300" lvl="0" indent="0" algn="l" rtl="0">
              <a:lnSpc>
                <a:spcPct val="115000"/>
              </a:lnSpc>
              <a:spcBef>
                <a:spcPts val="0"/>
              </a:spcBef>
              <a:spcAft>
                <a:spcPts val="0"/>
              </a:spcAft>
              <a:buNone/>
            </a:pPr>
            <a:r>
              <a:rPr lang="en" sz="1800" b="1">
                <a:solidFill>
                  <a:schemeClr val="dk1"/>
                </a:solidFill>
              </a:rPr>
              <a:t>	(2) attending these educational programs or receiving educational 	services.</a:t>
            </a:r>
            <a:endParaRPr sz="1800">
              <a:solidFill>
                <a:schemeClr val="dk2"/>
              </a:solidFill>
            </a:endParaRPr>
          </a:p>
          <a:p>
            <a:pPr marL="114300" lvl="0" indent="0" algn="l" rtl="0">
              <a:lnSpc>
                <a:spcPct val="115000"/>
              </a:lnSpc>
              <a:spcBef>
                <a:spcPts val="0"/>
              </a:spcBef>
              <a:spcAft>
                <a:spcPts val="0"/>
              </a:spcAft>
              <a:buNone/>
            </a:pPr>
            <a:r>
              <a:rPr lang="en" sz="1800" b="1">
                <a:solidFill>
                  <a:schemeClr val="dk1"/>
                </a:solidFill>
              </a:rPr>
              <a:t>     IC 20-43-1-7.5. "Attending" means physical or virtual presence of a 	student with the expectation of continued services in the education 	programs for which the student is registered.</a:t>
            </a:r>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91"/>
        <p:cNvGrpSpPr/>
        <p:nvPr/>
      </p:nvGrpSpPr>
      <p:grpSpPr>
        <a:xfrm>
          <a:off x="0" y="0"/>
          <a:ext cx="0" cy="0"/>
          <a:chOff x="0" y="0"/>
          <a:chExt cx="0" cy="0"/>
        </a:xfrm>
      </p:grpSpPr>
      <p:sp>
        <p:nvSpPr>
          <p:cNvPr id="92" name="Google Shape;92;p16"/>
          <p:cNvSpPr/>
          <p:nvPr/>
        </p:nvSpPr>
        <p:spPr>
          <a:xfrm>
            <a:off x="0" y="1725"/>
            <a:ext cx="9144000" cy="938700"/>
          </a:xfrm>
          <a:prstGeom prst="rect">
            <a:avLst/>
          </a:prstGeom>
          <a:solidFill>
            <a:srgbClr val="151E49"/>
          </a:solidFill>
          <a:ln w="19050" cap="flat" cmpd="sng">
            <a:solidFill>
              <a:srgbClr val="151E49"/>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Arial"/>
                <a:ea typeface="Arial"/>
                <a:cs typeface="Arial"/>
                <a:sym typeface="Arial"/>
              </a:rPr>
              <a:t>Member</a:t>
            </a:r>
            <a:endParaRPr sz="1400" b="0" i="0" u="none" strike="noStrike" cap="none">
              <a:solidFill>
                <a:srgbClr val="000000"/>
              </a:solidFill>
              <a:latin typeface="Arial"/>
              <a:ea typeface="Arial"/>
              <a:cs typeface="Arial"/>
              <a:sym typeface="Arial"/>
            </a:endParaRPr>
          </a:p>
        </p:txBody>
      </p:sp>
      <p:sp>
        <p:nvSpPr>
          <p:cNvPr id="93" name="Google Shape;93;p16"/>
          <p:cNvSpPr/>
          <p:nvPr/>
        </p:nvSpPr>
        <p:spPr>
          <a:xfrm>
            <a:off x="0" y="4570350"/>
            <a:ext cx="9144000" cy="245400"/>
          </a:xfrm>
          <a:prstGeom prst="rect">
            <a:avLst/>
          </a:prstGeom>
          <a:solidFill>
            <a:srgbClr val="151E49"/>
          </a:solidFill>
          <a:ln w="9525" cap="flat" cmpd="sng">
            <a:solidFill>
              <a:srgbClr val="151E49"/>
            </a:solidFill>
            <a:prstDash val="solid"/>
            <a:round/>
            <a:headEnd type="none" w="sm" len="sm"/>
            <a:tailEnd type="none" w="sm" len="sm"/>
          </a:ln>
        </p:spPr>
        <p:txBody>
          <a:bodyPr spcFirstLastPara="1" wrap="square" lIns="91425" tIns="91425" rIns="91425" bIns="91425" anchor="ctr" anchorCtr="0">
            <a:noAutofit/>
          </a:bodyPr>
          <a:lstStyle/>
          <a:p>
            <a:pPr marL="0" marR="0" lvl="0" indent="0" algn="r" rtl="0">
              <a:lnSpc>
                <a:spcPct val="100000"/>
              </a:lnSpc>
              <a:spcBef>
                <a:spcPts val="0"/>
              </a:spcBef>
              <a:spcAft>
                <a:spcPts val="0"/>
              </a:spcAft>
              <a:buClr>
                <a:srgbClr val="000000"/>
              </a:buClr>
              <a:buSzPts val="1200"/>
              <a:buFont typeface="Arial"/>
              <a:buNone/>
            </a:pPr>
            <a:endParaRPr sz="1200" b="0" i="1" u="none" strike="noStrike" cap="none">
              <a:solidFill>
                <a:srgbClr val="FFFFFF"/>
              </a:solidFill>
              <a:latin typeface="Arial"/>
              <a:ea typeface="Arial"/>
              <a:cs typeface="Arial"/>
              <a:sym typeface="Arial"/>
            </a:endParaRPr>
          </a:p>
        </p:txBody>
      </p:sp>
      <p:sp>
        <p:nvSpPr>
          <p:cNvPr id="94" name="Google Shape;94;p16"/>
          <p:cNvSpPr/>
          <p:nvPr/>
        </p:nvSpPr>
        <p:spPr>
          <a:xfrm>
            <a:off x="0" y="4824575"/>
            <a:ext cx="9144000" cy="245400"/>
          </a:xfrm>
          <a:prstGeom prst="rect">
            <a:avLst/>
          </a:prstGeom>
          <a:solidFill>
            <a:srgbClr val="FECF00"/>
          </a:solidFill>
          <a:ln w="9525" cap="flat" cmpd="sng">
            <a:solidFill>
              <a:srgbClr val="FECF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5" name="Google Shape;95;p16"/>
          <p:cNvSpPr txBox="1"/>
          <p:nvPr/>
        </p:nvSpPr>
        <p:spPr>
          <a:xfrm>
            <a:off x="402475" y="4796625"/>
            <a:ext cx="1467000" cy="245400"/>
          </a:xfrm>
          <a:prstGeom prst="rect">
            <a:avLst/>
          </a:prstGeom>
          <a:noFill/>
          <a:ln>
            <a:noFill/>
          </a:ln>
        </p:spPr>
        <p:txBody>
          <a:bodyPr spcFirstLastPara="1" wrap="square" lIns="45700" tIns="45700" rIns="45700" bIns="45700" anchor="t" anchorCtr="0">
            <a:noAutofit/>
          </a:bodyPr>
          <a:lstStyle/>
          <a:p>
            <a:pPr marL="0" marR="0" lvl="0" indent="0" algn="l" rtl="0">
              <a:lnSpc>
                <a:spcPct val="100000"/>
              </a:lnSpc>
              <a:spcBef>
                <a:spcPts val="0"/>
              </a:spcBef>
              <a:spcAft>
                <a:spcPts val="0"/>
              </a:spcAft>
              <a:buClr>
                <a:srgbClr val="FFFFFF"/>
              </a:buClr>
              <a:buSzPts val="1400"/>
              <a:buFont typeface="Arial"/>
              <a:buNone/>
            </a:pPr>
            <a:r>
              <a:rPr lang="en" sz="1400" b="1" i="0" u="none" strike="noStrike" cap="none">
                <a:solidFill>
                  <a:srgbClr val="FFFFFF"/>
                </a:solidFill>
                <a:latin typeface="Arial"/>
                <a:ea typeface="Arial"/>
                <a:cs typeface="Arial"/>
                <a:sym typeface="Arial"/>
              </a:rPr>
              <a:t>@EducateIN</a:t>
            </a:r>
            <a:endParaRPr sz="1400" b="0" i="0" u="none" strike="noStrike" cap="none">
              <a:solidFill>
                <a:srgbClr val="000000"/>
              </a:solidFill>
              <a:latin typeface="Arial"/>
              <a:ea typeface="Arial"/>
              <a:cs typeface="Arial"/>
              <a:sym typeface="Arial"/>
            </a:endParaRPr>
          </a:p>
        </p:txBody>
      </p:sp>
      <p:pic>
        <p:nvPicPr>
          <p:cNvPr id="96" name="Google Shape;96;p16"/>
          <p:cNvPicPr preferRelativeResize="0"/>
          <p:nvPr/>
        </p:nvPicPr>
        <p:blipFill rotWithShape="1">
          <a:blip r:embed="rId3">
            <a:alphaModFix/>
          </a:blip>
          <a:srcRect/>
          <a:stretch/>
        </p:blipFill>
        <p:spPr>
          <a:xfrm>
            <a:off x="72462" y="4796613"/>
            <a:ext cx="330016" cy="317525"/>
          </a:xfrm>
          <a:prstGeom prst="rect">
            <a:avLst/>
          </a:prstGeom>
          <a:noFill/>
          <a:ln>
            <a:noFill/>
          </a:ln>
        </p:spPr>
      </p:pic>
      <p:sp>
        <p:nvSpPr>
          <p:cNvPr id="97" name="Google Shape;97;p16"/>
          <p:cNvSpPr/>
          <p:nvPr/>
        </p:nvSpPr>
        <p:spPr>
          <a:xfrm rot="26">
            <a:off x="1531355" y="1748"/>
            <a:ext cx="5921470" cy="990477"/>
          </a:xfrm>
          <a:prstGeom prst="rect">
            <a:avLst/>
          </a:prstGeom>
        </p:spPr>
        <p:txBody>
          <a:bodyPr>
            <a:prstTxWarp prst="textPlain">
              <a:avLst/>
            </a:prstTxWarp>
          </a:bodyPr>
          <a:lstStyle/>
          <a:p>
            <a:pPr lvl="0" algn="ctr"/>
            <a:r>
              <a:rPr b="0" i="0">
                <a:ln w="9525" cap="flat" cmpd="sng">
                  <a:solidFill>
                    <a:srgbClr val="FECF00"/>
                  </a:solidFill>
                  <a:prstDash val="solid"/>
                  <a:round/>
                  <a:headEnd type="none" w="sm" len="sm"/>
                  <a:tailEnd type="none" w="sm" len="sm"/>
                </a:ln>
                <a:solidFill>
                  <a:srgbClr val="FFFFFF"/>
                </a:solidFill>
                <a:latin typeface="Viga"/>
              </a:rPr>
              <a:t>Membership Phases</a:t>
            </a:r>
          </a:p>
        </p:txBody>
      </p:sp>
      <p:grpSp>
        <p:nvGrpSpPr>
          <p:cNvPr id="98" name="Google Shape;98;p16"/>
          <p:cNvGrpSpPr/>
          <p:nvPr/>
        </p:nvGrpSpPr>
        <p:grpSpPr>
          <a:xfrm>
            <a:off x="1362808" y="1168182"/>
            <a:ext cx="6257191" cy="3033057"/>
            <a:chOff x="0" y="1482"/>
            <a:chExt cx="6257191" cy="3033057"/>
          </a:xfrm>
        </p:grpSpPr>
        <p:sp>
          <p:nvSpPr>
            <p:cNvPr id="99" name="Google Shape;99;p16"/>
            <p:cNvSpPr/>
            <p:nvPr/>
          </p:nvSpPr>
          <p:spPr>
            <a:xfrm rot="5400000">
              <a:off x="3863528" y="-1511616"/>
              <a:ext cx="782724" cy="4004602"/>
            </a:xfrm>
            <a:prstGeom prst="round2SameRect">
              <a:avLst>
                <a:gd name="adj1" fmla="val 16667"/>
                <a:gd name="adj2" fmla="val 0"/>
              </a:avLst>
            </a:prstGeom>
            <a:solidFill>
              <a:srgbClr val="FFE2CD">
                <a:alpha val="89803"/>
              </a:srgbClr>
            </a:solidFill>
            <a:ln w="25400" cap="flat" cmpd="sng">
              <a:solidFill>
                <a:srgbClr val="FFE2CD">
                  <a:alpha val="89803"/>
                </a:srgbClr>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 name="Google Shape;100;p16"/>
            <p:cNvSpPr txBox="1"/>
            <p:nvPr/>
          </p:nvSpPr>
          <p:spPr>
            <a:xfrm>
              <a:off x="2252590" y="137531"/>
              <a:ext cx="3966393" cy="706306"/>
            </a:xfrm>
            <a:prstGeom prst="rect">
              <a:avLst/>
            </a:prstGeom>
            <a:noFill/>
            <a:ln>
              <a:noFill/>
            </a:ln>
          </p:spPr>
          <p:txBody>
            <a:bodyPr spcFirstLastPara="1" wrap="square" lIns="57150" tIns="28575" rIns="57150" bIns="28575" anchor="ctr" anchorCtr="0">
              <a:noAutofit/>
            </a:bodyPr>
            <a:lstStyle/>
            <a:p>
              <a:pPr marL="114300" marR="0" lvl="1" indent="-114300" algn="l" rtl="0">
                <a:lnSpc>
                  <a:spcPct val="90000"/>
                </a:lnSpc>
                <a:spcBef>
                  <a:spcPts val="0"/>
                </a:spcBef>
                <a:spcAft>
                  <a:spcPts val="0"/>
                </a:spcAft>
                <a:buClr>
                  <a:srgbClr val="000000"/>
                </a:buClr>
                <a:buSzPts val="1500"/>
                <a:buFont typeface="Arial"/>
                <a:buChar char="••"/>
              </a:pPr>
              <a:r>
                <a:rPr lang="en" sz="1500" b="1" i="0" u="none" strike="noStrike" cap="none">
                  <a:solidFill>
                    <a:srgbClr val="000000"/>
                  </a:solidFill>
                  <a:latin typeface="Arial"/>
                  <a:ea typeface="Arial"/>
                  <a:cs typeface="Arial"/>
                  <a:sym typeface="Arial"/>
                </a:rPr>
                <a:t>Fall- collected from Sept. 18 to Sept. 29</a:t>
              </a:r>
              <a:endParaRPr sz="1500" b="1" i="0" u="none" strike="noStrike" cap="none">
                <a:solidFill>
                  <a:srgbClr val="000000"/>
                </a:solidFill>
                <a:latin typeface="Arial"/>
                <a:ea typeface="Arial"/>
                <a:cs typeface="Arial"/>
                <a:sym typeface="Arial"/>
              </a:endParaRPr>
            </a:p>
            <a:p>
              <a:pPr marL="114300" marR="0" lvl="1" indent="-114300" algn="l" rtl="0">
                <a:lnSpc>
                  <a:spcPct val="90000"/>
                </a:lnSpc>
                <a:spcBef>
                  <a:spcPts val="225"/>
                </a:spcBef>
                <a:spcAft>
                  <a:spcPts val="0"/>
                </a:spcAft>
                <a:buClr>
                  <a:srgbClr val="000000"/>
                </a:buClr>
                <a:buSzPts val="1500"/>
                <a:buFont typeface="Arial"/>
                <a:buChar char="••"/>
              </a:pPr>
              <a:r>
                <a:rPr lang="en" sz="1500" b="1" i="0" u="none" strike="noStrike" cap="none">
                  <a:solidFill>
                    <a:srgbClr val="000000"/>
                  </a:solidFill>
                  <a:latin typeface="Arial"/>
                  <a:ea typeface="Arial"/>
                  <a:cs typeface="Arial"/>
                  <a:sym typeface="Arial"/>
                </a:rPr>
                <a:t>Spring- collected from Feb. 1 to Feb. 11</a:t>
              </a:r>
              <a:endParaRPr sz="1500" b="1" i="0" u="none" strike="noStrike" cap="none">
                <a:solidFill>
                  <a:srgbClr val="000000"/>
                </a:solidFill>
                <a:latin typeface="Arial"/>
                <a:ea typeface="Arial"/>
                <a:cs typeface="Arial"/>
                <a:sym typeface="Arial"/>
              </a:endParaRPr>
            </a:p>
          </p:txBody>
        </p:sp>
        <p:sp>
          <p:nvSpPr>
            <p:cNvPr id="101" name="Google Shape;101;p16"/>
            <p:cNvSpPr/>
            <p:nvPr/>
          </p:nvSpPr>
          <p:spPr>
            <a:xfrm>
              <a:off x="0" y="1482"/>
              <a:ext cx="2252589" cy="978405"/>
            </a:xfrm>
            <a:prstGeom prst="roundRect">
              <a:avLst>
                <a:gd name="adj" fmla="val 16667"/>
              </a:avLst>
            </a:prstGeom>
            <a:solidFill>
              <a:srgbClr val="FFAA3F"/>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 name="Google Shape;102;p16"/>
            <p:cNvSpPr txBox="1"/>
            <p:nvPr/>
          </p:nvSpPr>
          <p:spPr>
            <a:xfrm>
              <a:off x="47762" y="49244"/>
              <a:ext cx="2157065" cy="882881"/>
            </a:xfrm>
            <a:prstGeom prst="rect">
              <a:avLst/>
            </a:prstGeom>
            <a:noFill/>
            <a:ln>
              <a:noFill/>
            </a:ln>
          </p:spPr>
          <p:txBody>
            <a:bodyPr spcFirstLastPara="1" wrap="square" lIns="102850" tIns="51425" rIns="102850" bIns="51425" anchor="ctr" anchorCtr="0">
              <a:noAutofit/>
            </a:bodyPr>
            <a:lstStyle/>
            <a:p>
              <a:pPr marL="0" marR="0" lvl="0" indent="0" algn="ctr" rtl="0">
                <a:lnSpc>
                  <a:spcPct val="90000"/>
                </a:lnSpc>
                <a:spcBef>
                  <a:spcPts val="0"/>
                </a:spcBef>
                <a:spcAft>
                  <a:spcPts val="0"/>
                </a:spcAft>
                <a:buNone/>
              </a:pPr>
              <a:r>
                <a:rPr lang="en" sz="2700" b="0" i="0" u="none" strike="noStrike" cap="none">
                  <a:solidFill>
                    <a:schemeClr val="lt1"/>
                  </a:solidFill>
                  <a:latin typeface="Arial"/>
                  <a:ea typeface="Arial"/>
                  <a:cs typeface="Arial"/>
                  <a:sym typeface="Arial"/>
                </a:rPr>
                <a:t>Submission</a:t>
              </a:r>
              <a:endParaRPr sz="2700" b="0" i="0" u="none" strike="noStrike" cap="none">
                <a:solidFill>
                  <a:schemeClr val="lt1"/>
                </a:solidFill>
                <a:latin typeface="Arial"/>
                <a:ea typeface="Arial"/>
                <a:cs typeface="Arial"/>
                <a:sym typeface="Arial"/>
              </a:endParaRPr>
            </a:p>
          </p:txBody>
        </p:sp>
        <p:sp>
          <p:nvSpPr>
            <p:cNvPr id="103" name="Google Shape;103;p16"/>
            <p:cNvSpPr/>
            <p:nvPr/>
          </p:nvSpPr>
          <p:spPr>
            <a:xfrm rot="5400000">
              <a:off x="3863528" y="-484289"/>
              <a:ext cx="782724" cy="4004602"/>
            </a:xfrm>
            <a:prstGeom prst="round2SameRect">
              <a:avLst>
                <a:gd name="adj1" fmla="val 16667"/>
                <a:gd name="adj2" fmla="val 0"/>
              </a:avLst>
            </a:prstGeom>
            <a:solidFill>
              <a:srgbClr val="FFE2CD">
                <a:alpha val="89803"/>
              </a:srgbClr>
            </a:solidFill>
            <a:ln w="25400" cap="flat" cmpd="sng">
              <a:solidFill>
                <a:srgbClr val="FFE2CD">
                  <a:alpha val="89803"/>
                </a:srgbClr>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 name="Google Shape;104;p16"/>
            <p:cNvSpPr txBox="1"/>
            <p:nvPr/>
          </p:nvSpPr>
          <p:spPr>
            <a:xfrm>
              <a:off x="2252590" y="1164858"/>
              <a:ext cx="3966393" cy="706306"/>
            </a:xfrm>
            <a:prstGeom prst="rect">
              <a:avLst/>
            </a:prstGeom>
            <a:noFill/>
            <a:ln>
              <a:noFill/>
            </a:ln>
          </p:spPr>
          <p:txBody>
            <a:bodyPr spcFirstLastPara="1" wrap="square" lIns="57150" tIns="28575" rIns="57150" bIns="28575" anchor="ctr" anchorCtr="0">
              <a:noAutofit/>
            </a:bodyPr>
            <a:lstStyle/>
            <a:p>
              <a:pPr marL="114300" marR="0" lvl="1" indent="-114300" algn="l" rtl="0">
                <a:lnSpc>
                  <a:spcPct val="90000"/>
                </a:lnSpc>
                <a:spcBef>
                  <a:spcPts val="0"/>
                </a:spcBef>
                <a:spcAft>
                  <a:spcPts val="0"/>
                </a:spcAft>
                <a:buClr>
                  <a:srgbClr val="000000"/>
                </a:buClr>
                <a:buSzPts val="1500"/>
                <a:buFont typeface="Arial"/>
                <a:buChar char="••"/>
              </a:pPr>
              <a:r>
                <a:rPr lang="en" sz="1500" b="1" i="0" u="none" strike="noStrike" cap="none">
                  <a:solidFill>
                    <a:srgbClr val="000000"/>
                  </a:solidFill>
                  <a:latin typeface="Arial"/>
                  <a:ea typeface="Arial"/>
                  <a:cs typeface="Arial"/>
                  <a:sym typeface="Arial"/>
                </a:rPr>
                <a:t>Fall- begins Sept. 30 and ends Oct. 8</a:t>
              </a:r>
              <a:endParaRPr sz="1500" b="1" i="0" u="none" strike="noStrike" cap="none">
                <a:solidFill>
                  <a:srgbClr val="000000"/>
                </a:solidFill>
                <a:latin typeface="Arial"/>
                <a:ea typeface="Arial"/>
                <a:cs typeface="Arial"/>
                <a:sym typeface="Arial"/>
              </a:endParaRPr>
            </a:p>
            <a:p>
              <a:pPr marL="114300" marR="0" lvl="1" indent="-114300" algn="l" rtl="0">
                <a:lnSpc>
                  <a:spcPct val="90000"/>
                </a:lnSpc>
                <a:spcBef>
                  <a:spcPts val="225"/>
                </a:spcBef>
                <a:spcAft>
                  <a:spcPts val="0"/>
                </a:spcAft>
                <a:buClr>
                  <a:srgbClr val="000000"/>
                </a:buClr>
                <a:buSzPts val="1500"/>
                <a:buFont typeface="Arial"/>
                <a:buChar char="••"/>
              </a:pPr>
              <a:r>
                <a:rPr lang="en" sz="1500" b="1" i="0" u="none" strike="noStrike" cap="none">
                  <a:solidFill>
                    <a:srgbClr val="000000"/>
                  </a:solidFill>
                  <a:latin typeface="Arial"/>
                  <a:ea typeface="Arial"/>
                  <a:cs typeface="Arial"/>
                  <a:sym typeface="Arial"/>
                </a:rPr>
                <a:t>Spring- begin Feb. 12 and ends Feb. 19</a:t>
              </a:r>
              <a:endParaRPr sz="1500" b="1" i="0" u="none" strike="noStrike" cap="none">
                <a:solidFill>
                  <a:srgbClr val="000000"/>
                </a:solidFill>
                <a:latin typeface="Arial"/>
                <a:ea typeface="Arial"/>
                <a:cs typeface="Arial"/>
                <a:sym typeface="Arial"/>
              </a:endParaRPr>
            </a:p>
          </p:txBody>
        </p:sp>
        <p:sp>
          <p:nvSpPr>
            <p:cNvPr id="105" name="Google Shape;105;p16"/>
            <p:cNvSpPr/>
            <p:nvPr/>
          </p:nvSpPr>
          <p:spPr>
            <a:xfrm>
              <a:off x="0" y="1028808"/>
              <a:ext cx="2252589" cy="978405"/>
            </a:xfrm>
            <a:prstGeom prst="roundRect">
              <a:avLst>
                <a:gd name="adj" fmla="val 16667"/>
              </a:avLst>
            </a:prstGeom>
            <a:solidFill>
              <a:srgbClr val="FFAA3F"/>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 name="Google Shape;106;p16"/>
            <p:cNvSpPr txBox="1"/>
            <p:nvPr/>
          </p:nvSpPr>
          <p:spPr>
            <a:xfrm>
              <a:off x="47762" y="1076570"/>
              <a:ext cx="2157065" cy="882881"/>
            </a:xfrm>
            <a:prstGeom prst="rect">
              <a:avLst/>
            </a:prstGeom>
            <a:noFill/>
            <a:ln>
              <a:noFill/>
            </a:ln>
          </p:spPr>
          <p:txBody>
            <a:bodyPr spcFirstLastPara="1" wrap="square" lIns="102850" tIns="51425" rIns="102850" bIns="51425" anchor="ctr" anchorCtr="0">
              <a:noAutofit/>
            </a:bodyPr>
            <a:lstStyle/>
            <a:p>
              <a:pPr marL="0" marR="0" lvl="0" indent="0" algn="ctr" rtl="0">
                <a:lnSpc>
                  <a:spcPct val="90000"/>
                </a:lnSpc>
                <a:spcBef>
                  <a:spcPts val="0"/>
                </a:spcBef>
                <a:spcAft>
                  <a:spcPts val="0"/>
                </a:spcAft>
                <a:buNone/>
              </a:pPr>
              <a:r>
                <a:rPr lang="en" sz="2700" b="0" i="0" u="none" strike="noStrike" cap="none">
                  <a:solidFill>
                    <a:schemeClr val="lt1"/>
                  </a:solidFill>
                  <a:latin typeface="Arial"/>
                  <a:ea typeface="Arial"/>
                  <a:cs typeface="Arial"/>
                  <a:sym typeface="Arial"/>
                </a:rPr>
                <a:t>Cleanup </a:t>
              </a:r>
              <a:endParaRPr sz="2700" b="0" i="0" u="none" strike="noStrike" cap="none">
                <a:solidFill>
                  <a:schemeClr val="lt1"/>
                </a:solidFill>
                <a:latin typeface="Arial"/>
                <a:ea typeface="Arial"/>
                <a:cs typeface="Arial"/>
                <a:sym typeface="Arial"/>
              </a:endParaRPr>
            </a:p>
          </p:txBody>
        </p:sp>
        <p:sp>
          <p:nvSpPr>
            <p:cNvPr id="107" name="Google Shape;107;p16"/>
            <p:cNvSpPr/>
            <p:nvPr/>
          </p:nvSpPr>
          <p:spPr>
            <a:xfrm rot="5400000">
              <a:off x="3863528" y="543036"/>
              <a:ext cx="782724" cy="4004602"/>
            </a:xfrm>
            <a:prstGeom prst="round2SameRect">
              <a:avLst>
                <a:gd name="adj1" fmla="val 16667"/>
                <a:gd name="adj2" fmla="val 0"/>
              </a:avLst>
            </a:prstGeom>
            <a:solidFill>
              <a:srgbClr val="FFE2CD">
                <a:alpha val="89803"/>
              </a:srgbClr>
            </a:solidFill>
            <a:ln w="25400" cap="flat" cmpd="sng">
              <a:solidFill>
                <a:srgbClr val="FFE2CD">
                  <a:alpha val="89803"/>
                </a:srgbClr>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 name="Google Shape;108;p16"/>
            <p:cNvSpPr txBox="1"/>
            <p:nvPr/>
          </p:nvSpPr>
          <p:spPr>
            <a:xfrm>
              <a:off x="2252590" y="2192184"/>
              <a:ext cx="3966393" cy="706306"/>
            </a:xfrm>
            <a:prstGeom prst="rect">
              <a:avLst/>
            </a:prstGeom>
            <a:noFill/>
            <a:ln>
              <a:noFill/>
            </a:ln>
          </p:spPr>
          <p:txBody>
            <a:bodyPr spcFirstLastPara="1" wrap="square" lIns="57150" tIns="28575" rIns="57150" bIns="28575" anchor="ctr" anchorCtr="0">
              <a:noAutofit/>
            </a:bodyPr>
            <a:lstStyle/>
            <a:p>
              <a:pPr marL="114300" marR="0" lvl="1" indent="-114300" algn="l" rtl="0">
                <a:lnSpc>
                  <a:spcPct val="90000"/>
                </a:lnSpc>
                <a:spcBef>
                  <a:spcPts val="0"/>
                </a:spcBef>
                <a:spcAft>
                  <a:spcPts val="0"/>
                </a:spcAft>
                <a:buClr>
                  <a:srgbClr val="000000"/>
                </a:buClr>
                <a:buSzPts val="1500"/>
                <a:buFont typeface="Arial"/>
                <a:buChar char="••"/>
              </a:pPr>
              <a:r>
                <a:rPr lang="en" sz="1500" b="1" i="0" u="none" strike="noStrike" cap="none">
                  <a:solidFill>
                    <a:srgbClr val="000000"/>
                  </a:solidFill>
                  <a:latin typeface="Arial"/>
                  <a:ea typeface="Arial"/>
                  <a:cs typeface="Arial"/>
                  <a:sym typeface="Arial"/>
                </a:rPr>
                <a:t>Fall- begins Oct. 9 and ends Oct 16</a:t>
              </a:r>
              <a:endParaRPr sz="1500" b="1" i="0" u="none" strike="noStrike" cap="none">
                <a:solidFill>
                  <a:srgbClr val="000000"/>
                </a:solidFill>
                <a:latin typeface="Arial"/>
                <a:ea typeface="Arial"/>
                <a:cs typeface="Arial"/>
                <a:sym typeface="Arial"/>
              </a:endParaRPr>
            </a:p>
            <a:p>
              <a:pPr marL="114300" marR="0" lvl="1" indent="-114300" algn="l" rtl="0">
                <a:lnSpc>
                  <a:spcPct val="90000"/>
                </a:lnSpc>
                <a:spcBef>
                  <a:spcPts val="225"/>
                </a:spcBef>
                <a:spcAft>
                  <a:spcPts val="0"/>
                </a:spcAft>
                <a:buClr>
                  <a:srgbClr val="000000"/>
                </a:buClr>
                <a:buSzPts val="1500"/>
                <a:buFont typeface="Arial"/>
                <a:buChar char="••"/>
              </a:pPr>
              <a:r>
                <a:rPr lang="en" sz="1500" b="1" i="0" u="none" strike="noStrike" cap="none">
                  <a:solidFill>
                    <a:srgbClr val="000000"/>
                  </a:solidFill>
                  <a:latin typeface="Arial"/>
                  <a:ea typeface="Arial"/>
                  <a:cs typeface="Arial"/>
                  <a:sym typeface="Arial"/>
                </a:rPr>
                <a:t>Spring- begins Feb. 20 and ends Feb. 26</a:t>
              </a:r>
              <a:endParaRPr sz="1500" b="1" i="0" u="none" strike="noStrike" cap="none">
                <a:solidFill>
                  <a:srgbClr val="000000"/>
                </a:solidFill>
                <a:latin typeface="Arial"/>
                <a:ea typeface="Arial"/>
                <a:cs typeface="Arial"/>
                <a:sym typeface="Arial"/>
              </a:endParaRPr>
            </a:p>
          </p:txBody>
        </p:sp>
        <p:sp>
          <p:nvSpPr>
            <p:cNvPr id="109" name="Google Shape;109;p16"/>
            <p:cNvSpPr/>
            <p:nvPr/>
          </p:nvSpPr>
          <p:spPr>
            <a:xfrm>
              <a:off x="0" y="2056134"/>
              <a:ext cx="2252589" cy="978405"/>
            </a:xfrm>
            <a:prstGeom prst="roundRect">
              <a:avLst>
                <a:gd name="adj" fmla="val 16667"/>
              </a:avLst>
            </a:prstGeom>
            <a:solidFill>
              <a:srgbClr val="FFAA3F"/>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 name="Google Shape;110;p16"/>
            <p:cNvSpPr txBox="1"/>
            <p:nvPr/>
          </p:nvSpPr>
          <p:spPr>
            <a:xfrm>
              <a:off x="47762" y="2103896"/>
              <a:ext cx="2157065" cy="882881"/>
            </a:xfrm>
            <a:prstGeom prst="rect">
              <a:avLst/>
            </a:prstGeom>
            <a:noFill/>
            <a:ln>
              <a:noFill/>
            </a:ln>
          </p:spPr>
          <p:txBody>
            <a:bodyPr spcFirstLastPara="1" wrap="square" lIns="102850" tIns="51425" rIns="102850" bIns="51425" anchor="ctr" anchorCtr="0">
              <a:noAutofit/>
            </a:bodyPr>
            <a:lstStyle/>
            <a:p>
              <a:pPr marL="0" marR="0" lvl="0" indent="0" algn="ctr" rtl="0">
                <a:lnSpc>
                  <a:spcPct val="90000"/>
                </a:lnSpc>
                <a:spcBef>
                  <a:spcPts val="0"/>
                </a:spcBef>
                <a:spcAft>
                  <a:spcPts val="0"/>
                </a:spcAft>
                <a:buNone/>
              </a:pPr>
              <a:r>
                <a:rPr lang="en" sz="2700" b="0" i="0" u="none" strike="noStrike" cap="none">
                  <a:solidFill>
                    <a:schemeClr val="lt1"/>
                  </a:solidFill>
                  <a:latin typeface="Arial"/>
                  <a:ea typeface="Arial"/>
                  <a:cs typeface="Arial"/>
                  <a:sym typeface="Arial"/>
                </a:rPr>
                <a:t>Sign-off Only</a:t>
              </a:r>
              <a:endParaRPr sz="2700" b="0" i="0" u="none" strike="noStrike" cap="none">
                <a:solidFill>
                  <a:schemeClr val="lt1"/>
                </a:solidFill>
                <a:latin typeface="Arial"/>
                <a:ea typeface="Arial"/>
                <a:cs typeface="Arial"/>
                <a:sym typeface="Arial"/>
              </a:endParaRPr>
            </a:p>
          </p:txBody>
        </p:sp>
      </p:gr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14"/>
        <p:cNvGrpSpPr/>
        <p:nvPr/>
      </p:nvGrpSpPr>
      <p:grpSpPr>
        <a:xfrm>
          <a:off x="0" y="0"/>
          <a:ext cx="0" cy="0"/>
          <a:chOff x="0" y="0"/>
          <a:chExt cx="0" cy="0"/>
        </a:xfrm>
      </p:grpSpPr>
      <p:sp>
        <p:nvSpPr>
          <p:cNvPr id="115" name="Google Shape;115;p17"/>
          <p:cNvSpPr/>
          <p:nvPr/>
        </p:nvSpPr>
        <p:spPr>
          <a:xfrm>
            <a:off x="0" y="1725"/>
            <a:ext cx="9144000" cy="938700"/>
          </a:xfrm>
          <a:prstGeom prst="rect">
            <a:avLst/>
          </a:prstGeom>
          <a:solidFill>
            <a:srgbClr val="151E49"/>
          </a:solidFill>
          <a:ln w="19050" cap="flat" cmpd="sng">
            <a:solidFill>
              <a:srgbClr val="151E49"/>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16" name="Google Shape;116;p17"/>
          <p:cNvSpPr/>
          <p:nvPr/>
        </p:nvSpPr>
        <p:spPr>
          <a:xfrm>
            <a:off x="0" y="4570350"/>
            <a:ext cx="9144000" cy="245400"/>
          </a:xfrm>
          <a:prstGeom prst="rect">
            <a:avLst/>
          </a:prstGeom>
          <a:solidFill>
            <a:srgbClr val="151E49"/>
          </a:solidFill>
          <a:ln w="9525" cap="flat" cmpd="sng">
            <a:solidFill>
              <a:srgbClr val="151E49"/>
            </a:solidFill>
            <a:prstDash val="solid"/>
            <a:round/>
            <a:headEnd type="none" w="sm" len="sm"/>
            <a:tailEnd type="none" w="sm" len="sm"/>
          </a:ln>
        </p:spPr>
        <p:txBody>
          <a:bodyPr spcFirstLastPara="1" wrap="square" lIns="91425" tIns="91425" rIns="91425" bIns="91425" anchor="ctr" anchorCtr="0">
            <a:noAutofit/>
          </a:bodyPr>
          <a:lstStyle/>
          <a:p>
            <a:pPr marL="0" marR="0" lvl="0" indent="0" algn="r" rtl="0">
              <a:lnSpc>
                <a:spcPct val="100000"/>
              </a:lnSpc>
              <a:spcBef>
                <a:spcPts val="0"/>
              </a:spcBef>
              <a:spcAft>
                <a:spcPts val="0"/>
              </a:spcAft>
              <a:buClr>
                <a:srgbClr val="000000"/>
              </a:buClr>
              <a:buSzPts val="1200"/>
              <a:buFont typeface="Arial"/>
              <a:buNone/>
            </a:pPr>
            <a:endParaRPr sz="1200" b="0" i="1" u="none" strike="noStrike" cap="none">
              <a:solidFill>
                <a:srgbClr val="FFFFFF"/>
              </a:solidFill>
              <a:latin typeface="Arial"/>
              <a:ea typeface="Arial"/>
              <a:cs typeface="Arial"/>
              <a:sym typeface="Arial"/>
            </a:endParaRPr>
          </a:p>
        </p:txBody>
      </p:sp>
      <p:sp>
        <p:nvSpPr>
          <p:cNvPr id="117" name="Google Shape;117;p17"/>
          <p:cNvSpPr/>
          <p:nvPr/>
        </p:nvSpPr>
        <p:spPr>
          <a:xfrm>
            <a:off x="0" y="4824575"/>
            <a:ext cx="9144000" cy="245400"/>
          </a:xfrm>
          <a:prstGeom prst="rect">
            <a:avLst/>
          </a:prstGeom>
          <a:solidFill>
            <a:srgbClr val="FECF00"/>
          </a:solidFill>
          <a:ln w="9525" cap="flat" cmpd="sng">
            <a:solidFill>
              <a:srgbClr val="FECF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18" name="Google Shape;118;p17"/>
          <p:cNvSpPr txBox="1"/>
          <p:nvPr/>
        </p:nvSpPr>
        <p:spPr>
          <a:xfrm>
            <a:off x="402475" y="4796625"/>
            <a:ext cx="1467000" cy="245400"/>
          </a:xfrm>
          <a:prstGeom prst="rect">
            <a:avLst/>
          </a:prstGeom>
          <a:noFill/>
          <a:ln>
            <a:noFill/>
          </a:ln>
        </p:spPr>
        <p:txBody>
          <a:bodyPr spcFirstLastPara="1" wrap="square" lIns="45700" tIns="45700" rIns="45700" bIns="45700" anchor="t" anchorCtr="0">
            <a:noAutofit/>
          </a:bodyPr>
          <a:lstStyle/>
          <a:p>
            <a:pPr marL="0" marR="0" lvl="0" indent="0" algn="l" rtl="0">
              <a:lnSpc>
                <a:spcPct val="100000"/>
              </a:lnSpc>
              <a:spcBef>
                <a:spcPts val="0"/>
              </a:spcBef>
              <a:spcAft>
                <a:spcPts val="0"/>
              </a:spcAft>
              <a:buClr>
                <a:srgbClr val="FFFFFF"/>
              </a:buClr>
              <a:buSzPts val="1400"/>
              <a:buFont typeface="Arial"/>
              <a:buNone/>
            </a:pPr>
            <a:r>
              <a:rPr lang="en" sz="1400" b="1" i="0" u="none" strike="noStrike" cap="none">
                <a:solidFill>
                  <a:srgbClr val="FFFFFF"/>
                </a:solidFill>
                <a:latin typeface="Arial"/>
                <a:ea typeface="Arial"/>
                <a:cs typeface="Arial"/>
                <a:sym typeface="Arial"/>
              </a:rPr>
              <a:t>@EducateIN</a:t>
            </a:r>
            <a:endParaRPr sz="1400" b="0" i="0" u="none" strike="noStrike" cap="none">
              <a:solidFill>
                <a:srgbClr val="000000"/>
              </a:solidFill>
              <a:latin typeface="Arial"/>
              <a:ea typeface="Arial"/>
              <a:cs typeface="Arial"/>
              <a:sym typeface="Arial"/>
            </a:endParaRPr>
          </a:p>
        </p:txBody>
      </p:sp>
      <p:pic>
        <p:nvPicPr>
          <p:cNvPr id="119" name="Google Shape;119;p17"/>
          <p:cNvPicPr preferRelativeResize="0"/>
          <p:nvPr/>
        </p:nvPicPr>
        <p:blipFill rotWithShape="1">
          <a:blip r:embed="rId3">
            <a:alphaModFix/>
          </a:blip>
          <a:srcRect/>
          <a:stretch/>
        </p:blipFill>
        <p:spPr>
          <a:xfrm>
            <a:off x="72462" y="4796613"/>
            <a:ext cx="330016" cy="317525"/>
          </a:xfrm>
          <a:prstGeom prst="rect">
            <a:avLst/>
          </a:prstGeom>
          <a:noFill/>
          <a:ln>
            <a:noFill/>
          </a:ln>
        </p:spPr>
      </p:pic>
      <p:sp>
        <p:nvSpPr>
          <p:cNvPr id="120" name="Google Shape;120;p17"/>
          <p:cNvSpPr/>
          <p:nvPr/>
        </p:nvSpPr>
        <p:spPr>
          <a:xfrm rot="31">
            <a:off x="1764807" y="78088"/>
            <a:ext cx="5614387" cy="939858"/>
          </a:xfrm>
          <a:prstGeom prst="rect">
            <a:avLst/>
          </a:prstGeom>
        </p:spPr>
        <p:txBody>
          <a:bodyPr>
            <a:prstTxWarp prst="textPlain">
              <a:avLst/>
            </a:prstTxWarp>
          </a:bodyPr>
          <a:lstStyle/>
          <a:p>
            <a:pPr lvl="0" algn="ctr"/>
            <a:r>
              <a:rPr b="0" i="0">
                <a:ln w="9525" cap="flat" cmpd="sng">
                  <a:solidFill>
                    <a:srgbClr val="FECF00"/>
                  </a:solidFill>
                  <a:prstDash val="solid"/>
                  <a:round/>
                  <a:headEnd type="none" w="sm" len="sm"/>
                  <a:tailEnd type="none" w="sm" len="sm"/>
                </a:ln>
                <a:solidFill>
                  <a:srgbClr val="FFFFFF"/>
                </a:solidFill>
                <a:latin typeface="Viga"/>
              </a:rPr>
              <a:t>Membership - Impacts</a:t>
            </a:r>
          </a:p>
        </p:txBody>
      </p:sp>
      <p:sp>
        <p:nvSpPr>
          <p:cNvPr id="121" name="Google Shape;121;p17"/>
          <p:cNvSpPr txBox="1"/>
          <p:nvPr/>
        </p:nvSpPr>
        <p:spPr>
          <a:xfrm>
            <a:off x="152850" y="810425"/>
            <a:ext cx="8838300" cy="3901500"/>
          </a:xfrm>
          <a:prstGeom prst="rect">
            <a:avLst/>
          </a:prstGeom>
          <a:noFill/>
          <a:ln>
            <a:noFill/>
          </a:ln>
        </p:spPr>
        <p:txBody>
          <a:bodyPr spcFirstLastPara="1" wrap="square" lIns="91425" tIns="91425" rIns="91425" bIns="91425" anchor="t" anchorCtr="0">
            <a:noAutofit/>
          </a:bodyPr>
          <a:lstStyle/>
          <a:p>
            <a:pPr marL="419100" marR="0" lvl="0" indent="-342900" algn="l" rtl="0">
              <a:lnSpc>
                <a:spcPct val="100000"/>
              </a:lnSpc>
              <a:spcBef>
                <a:spcPts val="0"/>
              </a:spcBef>
              <a:spcAft>
                <a:spcPts val="0"/>
              </a:spcAft>
              <a:buClr>
                <a:srgbClr val="000000"/>
              </a:buClr>
              <a:buSzPts val="2400"/>
              <a:buFont typeface="Arial"/>
              <a:buChar char="•"/>
            </a:pPr>
            <a:r>
              <a:rPr lang="en" sz="2000" b="1" i="0" u="none" strike="noStrike" cap="none">
                <a:solidFill>
                  <a:srgbClr val="000000"/>
                </a:solidFill>
                <a:latin typeface="Arial"/>
                <a:ea typeface="Arial"/>
                <a:cs typeface="Arial"/>
                <a:sym typeface="Arial"/>
              </a:rPr>
              <a:t>Membership Matters! The data collected impacts the amount</a:t>
            </a:r>
            <a:endParaRPr sz="2000" b="1" i="0" u="none" strike="noStrike" cap="none">
              <a:solidFill>
                <a:srgbClr val="000000"/>
              </a:solidFill>
              <a:latin typeface="Arial"/>
              <a:ea typeface="Arial"/>
              <a:cs typeface="Arial"/>
              <a:sym typeface="Arial"/>
            </a:endParaRPr>
          </a:p>
          <a:p>
            <a:pPr marL="457200" marR="0" lvl="0" indent="0" algn="l" rtl="0">
              <a:lnSpc>
                <a:spcPct val="100000"/>
              </a:lnSpc>
              <a:spcBef>
                <a:spcPts val="0"/>
              </a:spcBef>
              <a:spcAft>
                <a:spcPts val="0"/>
              </a:spcAft>
              <a:buNone/>
            </a:pPr>
            <a:r>
              <a:rPr lang="en" sz="2000" b="1" i="0" u="none" strike="noStrike" cap="none">
                <a:solidFill>
                  <a:srgbClr val="000000"/>
                </a:solidFill>
                <a:latin typeface="Arial"/>
                <a:ea typeface="Arial"/>
                <a:cs typeface="Arial"/>
                <a:sym typeface="Arial"/>
              </a:rPr>
              <a:t>of State Tuition Support funding each corporation receives.</a:t>
            </a:r>
            <a:endParaRPr/>
          </a:p>
          <a:p>
            <a:pPr marL="800100" marR="0" lvl="0" indent="-215900" algn="l" rtl="0">
              <a:lnSpc>
                <a:spcPct val="100000"/>
              </a:lnSpc>
              <a:spcBef>
                <a:spcPts val="0"/>
              </a:spcBef>
              <a:spcAft>
                <a:spcPts val="0"/>
              </a:spcAft>
              <a:buClr>
                <a:srgbClr val="000000"/>
              </a:buClr>
              <a:buSzPts val="2000"/>
              <a:buFont typeface="Arial"/>
              <a:buNone/>
            </a:pPr>
            <a:endParaRPr sz="2000" b="1" i="0" u="none" strike="noStrike" cap="none">
              <a:solidFill>
                <a:srgbClr val="000000"/>
              </a:solidFill>
              <a:latin typeface="Arial"/>
              <a:ea typeface="Arial"/>
              <a:cs typeface="Arial"/>
              <a:sym typeface="Arial"/>
            </a:endParaRPr>
          </a:p>
          <a:p>
            <a:pPr marL="419100" marR="0" lvl="0" indent="-342900" algn="l" rtl="0">
              <a:lnSpc>
                <a:spcPct val="100000"/>
              </a:lnSpc>
              <a:spcBef>
                <a:spcPts val="0"/>
              </a:spcBef>
              <a:spcAft>
                <a:spcPts val="0"/>
              </a:spcAft>
              <a:buClr>
                <a:srgbClr val="000000"/>
              </a:buClr>
              <a:buSzPts val="2400"/>
              <a:buFont typeface="Arial"/>
              <a:buChar char="•"/>
            </a:pPr>
            <a:r>
              <a:rPr lang="en" sz="2000" b="1" i="0" u="none" strike="noStrike" cap="none">
                <a:solidFill>
                  <a:srgbClr val="000000"/>
                </a:solidFill>
                <a:latin typeface="Arial"/>
                <a:ea typeface="Arial"/>
                <a:cs typeface="Arial"/>
                <a:sym typeface="Arial"/>
              </a:rPr>
              <a:t>IDOE will use both counts to determine FY 2021 Basic </a:t>
            </a:r>
            <a:endParaRPr/>
          </a:p>
          <a:p>
            <a:pPr marL="76200" marR="0" lvl="0" indent="0" algn="l" rtl="0">
              <a:lnSpc>
                <a:spcPct val="100000"/>
              </a:lnSpc>
              <a:spcBef>
                <a:spcPts val="0"/>
              </a:spcBef>
              <a:spcAft>
                <a:spcPts val="0"/>
              </a:spcAft>
              <a:buNone/>
            </a:pPr>
            <a:r>
              <a:rPr lang="en" sz="2000" b="1" i="0" u="none" strike="noStrike" cap="none">
                <a:solidFill>
                  <a:srgbClr val="000000"/>
                </a:solidFill>
                <a:latin typeface="Arial"/>
                <a:ea typeface="Arial"/>
                <a:cs typeface="Arial"/>
                <a:sym typeface="Arial"/>
              </a:rPr>
              <a:t>     Grant funding for each corporation.</a:t>
            </a:r>
            <a:endParaRPr/>
          </a:p>
          <a:p>
            <a:pPr marL="419100" marR="0" lvl="0" indent="-190500" algn="l" rtl="0">
              <a:lnSpc>
                <a:spcPct val="100000"/>
              </a:lnSpc>
              <a:spcBef>
                <a:spcPts val="0"/>
              </a:spcBef>
              <a:spcAft>
                <a:spcPts val="0"/>
              </a:spcAft>
              <a:buClr>
                <a:srgbClr val="000000"/>
              </a:buClr>
              <a:buSzPts val="2400"/>
              <a:buFont typeface="Arial"/>
              <a:buNone/>
            </a:pPr>
            <a:endParaRPr sz="2000" b="1" i="0" u="none" strike="noStrike" cap="none">
              <a:solidFill>
                <a:srgbClr val="000000"/>
              </a:solidFill>
              <a:latin typeface="Arial"/>
              <a:ea typeface="Arial"/>
              <a:cs typeface="Arial"/>
              <a:sym typeface="Arial"/>
            </a:endParaRPr>
          </a:p>
          <a:p>
            <a:pPr marL="419100" marR="0" lvl="0" indent="-342900" algn="l" rtl="0">
              <a:lnSpc>
                <a:spcPct val="100000"/>
              </a:lnSpc>
              <a:spcBef>
                <a:spcPts val="0"/>
              </a:spcBef>
              <a:spcAft>
                <a:spcPts val="0"/>
              </a:spcAft>
              <a:buClr>
                <a:srgbClr val="000000"/>
              </a:buClr>
              <a:buSzPts val="2400"/>
              <a:buFont typeface="Arial"/>
              <a:buChar char="•"/>
            </a:pPr>
            <a:r>
              <a:rPr lang="en" sz="2000" b="1" i="0" u="none" strike="noStrike" cap="none">
                <a:solidFill>
                  <a:srgbClr val="000000"/>
                </a:solidFill>
                <a:latin typeface="Arial"/>
                <a:ea typeface="Arial"/>
                <a:cs typeface="Arial"/>
                <a:sym typeface="Arial"/>
              </a:rPr>
              <a:t>The level of funding is determined by the type of student</a:t>
            </a:r>
            <a:endParaRPr/>
          </a:p>
          <a:p>
            <a:pPr marL="76200" marR="0" lvl="0" indent="0" algn="l" rtl="0">
              <a:lnSpc>
                <a:spcPct val="100000"/>
              </a:lnSpc>
              <a:spcBef>
                <a:spcPts val="0"/>
              </a:spcBef>
              <a:spcAft>
                <a:spcPts val="0"/>
              </a:spcAft>
              <a:buNone/>
            </a:pPr>
            <a:r>
              <a:rPr lang="en" sz="2000" b="1" i="0" u="none" strike="noStrike" cap="none">
                <a:solidFill>
                  <a:srgbClr val="000000"/>
                </a:solidFill>
                <a:latin typeface="Arial"/>
                <a:ea typeface="Arial"/>
                <a:cs typeface="Arial"/>
                <a:sym typeface="Arial"/>
              </a:rPr>
              <a:t>     reported for membership - traditional or virtual.  </a:t>
            </a:r>
            <a:endParaRPr sz="2000" b="1" i="0" u="none" strike="noStrike" cap="none">
              <a:solidFill>
                <a:srgbClr val="000000"/>
              </a:solidFill>
              <a:latin typeface="Arial"/>
              <a:ea typeface="Arial"/>
              <a:cs typeface="Arial"/>
              <a:sym typeface="Arial"/>
            </a:endParaRPr>
          </a:p>
          <a:p>
            <a:pPr marL="76200" marR="0" lvl="0" indent="0" algn="l" rtl="0">
              <a:lnSpc>
                <a:spcPct val="100000"/>
              </a:lnSpc>
              <a:spcBef>
                <a:spcPts val="0"/>
              </a:spcBef>
              <a:spcAft>
                <a:spcPts val="0"/>
              </a:spcAft>
              <a:buNone/>
            </a:pPr>
            <a:endParaRPr sz="2000" b="1"/>
          </a:p>
          <a:p>
            <a:pPr marL="457200" marR="0" lvl="0" indent="-355600" algn="l" rtl="0">
              <a:lnSpc>
                <a:spcPct val="100000"/>
              </a:lnSpc>
              <a:spcBef>
                <a:spcPts val="0"/>
              </a:spcBef>
              <a:spcAft>
                <a:spcPts val="0"/>
              </a:spcAft>
              <a:buSzPts val="2000"/>
              <a:buChar char="●"/>
            </a:pPr>
            <a:r>
              <a:rPr lang="en" sz="2000" b="1"/>
              <a:t>Public Corporation Transfer Report</a:t>
            </a:r>
            <a:endParaRPr sz="2000" b="1"/>
          </a:p>
          <a:p>
            <a:pPr marL="457200" marR="0" lvl="0" indent="0" algn="l" rtl="0">
              <a:lnSpc>
                <a:spcPct val="100000"/>
              </a:lnSpc>
              <a:spcBef>
                <a:spcPts val="0"/>
              </a:spcBef>
              <a:spcAft>
                <a:spcPts val="0"/>
              </a:spcAft>
              <a:buNone/>
            </a:pPr>
            <a:r>
              <a:rPr lang="en" sz="1500" u="sng">
                <a:solidFill>
                  <a:srgbClr val="2E75B5"/>
                </a:solidFill>
                <a:hlinkClick r:id="rId4"/>
              </a:rPr>
              <a:t>https://www.doe.in.gov/accountability/find-school-and-corporation-data-reports</a:t>
            </a:r>
            <a:endParaRPr sz="2400" b="1"/>
          </a:p>
          <a:p>
            <a:pPr marL="800100" marR="0" lvl="0" indent="-215900" algn="l" rtl="0">
              <a:lnSpc>
                <a:spcPct val="100000"/>
              </a:lnSpc>
              <a:spcBef>
                <a:spcPts val="0"/>
              </a:spcBef>
              <a:spcAft>
                <a:spcPts val="0"/>
              </a:spcAft>
              <a:buClr>
                <a:srgbClr val="000000"/>
              </a:buClr>
              <a:buSzPts val="2000"/>
              <a:buFont typeface="Arial"/>
              <a:buNone/>
            </a:pPr>
            <a:endParaRPr sz="2000" b="1" i="0" u="none" strike="noStrike" cap="none">
              <a:solidFill>
                <a:srgbClr val="000000"/>
              </a:solidFill>
              <a:latin typeface="Arial"/>
              <a:ea typeface="Arial"/>
              <a:cs typeface="Arial"/>
              <a:sym typeface="Arial"/>
            </a:endParaRPr>
          </a:p>
          <a:p>
            <a:pPr marL="285750" marR="0" lvl="0" indent="-19685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122" name="Google Shape;122;p17"/>
          <p:cNvPicPr preferRelativeResize="0"/>
          <p:nvPr/>
        </p:nvPicPr>
        <p:blipFill rotWithShape="1">
          <a:blip r:embed="rId5">
            <a:alphaModFix/>
          </a:blip>
          <a:srcRect r="11220" b="16686"/>
          <a:stretch/>
        </p:blipFill>
        <p:spPr>
          <a:xfrm rot="702889">
            <a:off x="7418622" y="2797172"/>
            <a:ext cx="1325016" cy="1611279"/>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26"/>
        <p:cNvGrpSpPr/>
        <p:nvPr/>
      </p:nvGrpSpPr>
      <p:grpSpPr>
        <a:xfrm>
          <a:off x="0" y="0"/>
          <a:ext cx="0" cy="0"/>
          <a:chOff x="0" y="0"/>
          <a:chExt cx="0" cy="0"/>
        </a:xfrm>
      </p:grpSpPr>
      <p:sp>
        <p:nvSpPr>
          <p:cNvPr id="127" name="Google Shape;127;p18"/>
          <p:cNvSpPr/>
          <p:nvPr/>
        </p:nvSpPr>
        <p:spPr>
          <a:xfrm>
            <a:off x="0" y="1725"/>
            <a:ext cx="9144000" cy="938700"/>
          </a:xfrm>
          <a:prstGeom prst="rect">
            <a:avLst/>
          </a:prstGeom>
          <a:solidFill>
            <a:srgbClr val="151E49"/>
          </a:solidFill>
          <a:ln w="19050" cap="flat" cmpd="sng">
            <a:solidFill>
              <a:srgbClr val="151E49"/>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28" name="Google Shape;128;p18"/>
          <p:cNvSpPr/>
          <p:nvPr/>
        </p:nvSpPr>
        <p:spPr>
          <a:xfrm>
            <a:off x="0" y="4570350"/>
            <a:ext cx="9144000" cy="245400"/>
          </a:xfrm>
          <a:prstGeom prst="rect">
            <a:avLst/>
          </a:prstGeom>
          <a:solidFill>
            <a:srgbClr val="151E49"/>
          </a:solidFill>
          <a:ln w="9525" cap="flat" cmpd="sng">
            <a:solidFill>
              <a:srgbClr val="151E49"/>
            </a:solidFill>
            <a:prstDash val="solid"/>
            <a:round/>
            <a:headEnd type="none" w="sm" len="sm"/>
            <a:tailEnd type="none" w="sm" len="sm"/>
          </a:ln>
        </p:spPr>
        <p:txBody>
          <a:bodyPr spcFirstLastPara="1" wrap="square" lIns="91425" tIns="91425" rIns="91425" bIns="91425" anchor="ctr" anchorCtr="0">
            <a:noAutofit/>
          </a:bodyPr>
          <a:lstStyle/>
          <a:p>
            <a:pPr marL="0" marR="0" lvl="0" indent="0" algn="r" rtl="0">
              <a:lnSpc>
                <a:spcPct val="100000"/>
              </a:lnSpc>
              <a:spcBef>
                <a:spcPts val="0"/>
              </a:spcBef>
              <a:spcAft>
                <a:spcPts val="0"/>
              </a:spcAft>
              <a:buClr>
                <a:srgbClr val="000000"/>
              </a:buClr>
              <a:buSzPts val="1200"/>
              <a:buFont typeface="Arial"/>
              <a:buNone/>
            </a:pPr>
            <a:endParaRPr sz="1200" b="0" i="1" u="none" strike="noStrike" cap="none">
              <a:solidFill>
                <a:srgbClr val="FFFFFF"/>
              </a:solidFill>
              <a:latin typeface="Arial"/>
              <a:ea typeface="Arial"/>
              <a:cs typeface="Arial"/>
              <a:sym typeface="Arial"/>
            </a:endParaRPr>
          </a:p>
        </p:txBody>
      </p:sp>
      <p:sp>
        <p:nvSpPr>
          <p:cNvPr id="129" name="Google Shape;129;p18"/>
          <p:cNvSpPr/>
          <p:nvPr/>
        </p:nvSpPr>
        <p:spPr>
          <a:xfrm>
            <a:off x="0" y="4824575"/>
            <a:ext cx="9144000" cy="245400"/>
          </a:xfrm>
          <a:prstGeom prst="rect">
            <a:avLst/>
          </a:prstGeom>
          <a:solidFill>
            <a:srgbClr val="FECF00"/>
          </a:solidFill>
          <a:ln w="9525" cap="flat" cmpd="sng">
            <a:solidFill>
              <a:srgbClr val="FECF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30" name="Google Shape;130;p18"/>
          <p:cNvSpPr txBox="1"/>
          <p:nvPr/>
        </p:nvSpPr>
        <p:spPr>
          <a:xfrm>
            <a:off x="402475" y="4796625"/>
            <a:ext cx="1467000" cy="245400"/>
          </a:xfrm>
          <a:prstGeom prst="rect">
            <a:avLst/>
          </a:prstGeom>
          <a:noFill/>
          <a:ln>
            <a:noFill/>
          </a:ln>
        </p:spPr>
        <p:txBody>
          <a:bodyPr spcFirstLastPara="1" wrap="square" lIns="45700" tIns="45700" rIns="45700" bIns="45700" anchor="t" anchorCtr="0">
            <a:noAutofit/>
          </a:bodyPr>
          <a:lstStyle/>
          <a:p>
            <a:pPr marL="0" marR="0" lvl="0" indent="0" algn="l" rtl="0">
              <a:lnSpc>
                <a:spcPct val="100000"/>
              </a:lnSpc>
              <a:spcBef>
                <a:spcPts val="0"/>
              </a:spcBef>
              <a:spcAft>
                <a:spcPts val="0"/>
              </a:spcAft>
              <a:buClr>
                <a:srgbClr val="FFFFFF"/>
              </a:buClr>
              <a:buSzPts val="1400"/>
              <a:buFont typeface="Arial"/>
              <a:buNone/>
            </a:pPr>
            <a:r>
              <a:rPr lang="en" sz="1400" b="1" i="0" u="none" strike="noStrike" cap="none">
                <a:solidFill>
                  <a:srgbClr val="FFFFFF"/>
                </a:solidFill>
                <a:latin typeface="Arial"/>
                <a:ea typeface="Arial"/>
                <a:cs typeface="Arial"/>
                <a:sym typeface="Arial"/>
              </a:rPr>
              <a:t>@EducateIN</a:t>
            </a:r>
            <a:endParaRPr sz="1400" b="0" i="0" u="none" strike="noStrike" cap="none">
              <a:solidFill>
                <a:srgbClr val="000000"/>
              </a:solidFill>
              <a:latin typeface="Arial"/>
              <a:ea typeface="Arial"/>
              <a:cs typeface="Arial"/>
              <a:sym typeface="Arial"/>
            </a:endParaRPr>
          </a:p>
        </p:txBody>
      </p:sp>
      <p:pic>
        <p:nvPicPr>
          <p:cNvPr id="131" name="Google Shape;131;p18"/>
          <p:cNvPicPr preferRelativeResize="0"/>
          <p:nvPr/>
        </p:nvPicPr>
        <p:blipFill rotWithShape="1">
          <a:blip r:embed="rId3">
            <a:alphaModFix/>
          </a:blip>
          <a:srcRect/>
          <a:stretch/>
        </p:blipFill>
        <p:spPr>
          <a:xfrm>
            <a:off x="72462" y="4796613"/>
            <a:ext cx="330016" cy="317525"/>
          </a:xfrm>
          <a:prstGeom prst="rect">
            <a:avLst/>
          </a:prstGeom>
          <a:noFill/>
          <a:ln>
            <a:noFill/>
          </a:ln>
        </p:spPr>
      </p:pic>
      <p:sp>
        <p:nvSpPr>
          <p:cNvPr id="132" name="Google Shape;132;p18"/>
          <p:cNvSpPr/>
          <p:nvPr/>
        </p:nvSpPr>
        <p:spPr>
          <a:xfrm rot="31">
            <a:off x="688335" y="78097"/>
            <a:ext cx="7767331" cy="786972"/>
          </a:xfrm>
          <a:prstGeom prst="rect">
            <a:avLst/>
          </a:prstGeom>
        </p:spPr>
        <p:txBody>
          <a:bodyPr>
            <a:prstTxWarp prst="textPlain">
              <a:avLst/>
            </a:prstTxWarp>
          </a:bodyPr>
          <a:lstStyle/>
          <a:p>
            <a:pPr lvl="0" algn="ctr"/>
            <a:r>
              <a:rPr b="0" i="0">
                <a:ln w="9525" cap="flat" cmpd="sng">
                  <a:solidFill>
                    <a:srgbClr val="FECF00"/>
                  </a:solidFill>
                  <a:prstDash val="solid"/>
                  <a:round/>
                  <a:headEnd type="none" w="sm" len="sm"/>
                  <a:tailEnd type="none" w="sm" len="sm"/>
                </a:ln>
                <a:solidFill>
                  <a:srgbClr val="FFFFFF"/>
                </a:solidFill>
                <a:latin typeface="Viga"/>
              </a:rPr>
              <a:t>ADM 1 - Residential Enrollment</a:t>
            </a:r>
          </a:p>
        </p:txBody>
      </p:sp>
      <p:sp>
        <p:nvSpPr>
          <p:cNvPr id="133" name="Google Shape;133;p18"/>
          <p:cNvSpPr txBox="1"/>
          <p:nvPr/>
        </p:nvSpPr>
        <p:spPr>
          <a:xfrm>
            <a:off x="237470" y="1016761"/>
            <a:ext cx="8755800" cy="36300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600" b="1" i="0" u="sng" strike="noStrike" cap="none">
                <a:solidFill>
                  <a:srgbClr val="000000"/>
                </a:solidFill>
                <a:latin typeface="Arial"/>
                <a:ea typeface="Arial"/>
                <a:cs typeface="Arial"/>
                <a:sym typeface="Arial"/>
              </a:rPr>
              <a:t>CRITERIA:</a:t>
            </a:r>
            <a:endParaRPr sz="1600" b="1" i="0" u="sng" strike="noStrike" cap="none">
              <a:solidFill>
                <a:srgbClr val="000000"/>
              </a:solidFill>
              <a:latin typeface="Arial"/>
              <a:ea typeface="Arial"/>
              <a:cs typeface="Arial"/>
              <a:sym typeface="Arial"/>
            </a:endParaRPr>
          </a:p>
          <a:p>
            <a:pPr marL="457200" marR="0" lvl="0" indent="-349250" algn="l" rtl="0">
              <a:lnSpc>
                <a:spcPct val="100000"/>
              </a:lnSpc>
              <a:spcBef>
                <a:spcPts val="0"/>
              </a:spcBef>
              <a:spcAft>
                <a:spcPts val="0"/>
              </a:spcAft>
              <a:buClr>
                <a:srgbClr val="000000"/>
              </a:buClr>
              <a:buSzPts val="1900"/>
              <a:buFont typeface="Oswald"/>
              <a:buChar char="●"/>
            </a:pPr>
            <a:r>
              <a:rPr lang="en" sz="1600" b="1" i="0" u="none" strike="noStrike" cap="none">
                <a:solidFill>
                  <a:srgbClr val="000000"/>
                </a:solidFill>
                <a:latin typeface="Arial"/>
                <a:ea typeface="Arial"/>
                <a:cs typeface="Arial"/>
                <a:sym typeface="Arial"/>
              </a:rPr>
              <a:t>Students with legal settlement in your school corporation who are enrolled and attending</a:t>
            </a:r>
            <a:endParaRPr sz="1600" b="1" i="0" u="none" strike="noStrike" cap="none">
              <a:solidFill>
                <a:srgbClr val="000000"/>
              </a:solidFill>
              <a:latin typeface="Arial"/>
              <a:ea typeface="Arial"/>
              <a:cs typeface="Arial"/>
              <a:sym typeface="Arial"/>
            </a:endParaRPr>
          </a:p>
          <a:p>
            <a:pPr marL="457200" marR="0" lvl="0" indent="-349250" algn="l" rtl="0">
              <a:lnSpc>
                <a:spcPct val="100000"/>
              </a:lnSpc>
              <a:spcBef>
                <a:spcPts val="0"/>
              </a:spcBef>
              <a:spcAft>
                <a:spcPts val="0"/>
              </a:spcAft>
              <a:buClr>
                <a:srgbClr val="000000"/>
              </a:buClr>
              <a:buSzPts val="1900"/>
              <a:buFont typeface="Oswald"/>
              <a:buChar char="●"/>
            </a:pPr>
            <a:r>
              <a:rPr lang="en" sz="1600" b="1" i="0" u="none" strike="noStrike" cap="none">
                <a:solidFill>
                  <a:srgbClr val="000000"/>
                </a:solidFill>
                <a:latin typeface="Arial"/>
                <a:ea typeface="Arial"/>
                <a:cs typeface="Arial"/>
                <a:sym typeface="Arial"/>
              </a:rPr>
              <a:t>Foreign exchange students</a:t>
            </a:r>
            <a:endParaRPr sz="1600" b="1" i="0" u="none" strike="noStrike" cap="none">
              <a:solidFill>
                <a:srgbClr val="000000"/>
              </a:solidFill>
              <a:latin typeface="Arial"/>
              <a:ea typeface="Arial"/>
              <a:cs typeface="Arial"/>
              <a:sym typeface="Arial"/>
            </a:endParaRPr>
          </a:p>
          <a:p>
            <a:pPr marL="457200" marR="0" lvl="0" indent="-349250" algn="l" rtl="0">
              <a:lnSpc>
                <a:spcPct val="100000"/>
              </a:lnSpc>
              <a:spcBef>
                <a:spcPts val="0"/>
              </a:spcBef>
              <a:spcAft>
                <a:spcPts val="0"/>
              </a:spcAft>
              <a:buClr>
                <a:srgbClr val="000000"/>
              </a:buClr>
              <a:buSzPts val="1900"/>
              <a:buFont typeface="Oswald"/>
              <a:buChar char="●"/>
            </a:pPr>
            <a:r>
              <a:rPr lang="en" sz="1600" b="1" i="0" u="none" strike="noStrike" cap="none">
                <a:solidFill>
                  <a:srgbClr val="000000"/>
                </a:solidFill>
                <a:latin typeface="Arial"/>
                <a:ea typeface="Arial"/>
                <a:cs typeface="Arial"/>
                <a:sym typeface="Arial"/>
              </a:rPr>
              <a:t>Homeless students</a:t>
            </a:r>
            <a:endParaRPr sz="1600" b="1" i="0" u="none" strike="noStrike" cap="none">
              <a:solidFill>
                <a:srgbClr val="000000"/>
              </a:solidFill>
              <a:latin typeface="Arial"/>
              <a:ea typeface="Arial"/>
              <a:cs typeface="Arial"/>
              <a:sym typeface="Arial"/>
            </a:endParaRPr>
          </a:p>
          <a:p>
            <a:pPr marL="457200" marR="0" lvl="0" indent="-349250" algn="l" rtl="0">
              <a:lnSpc>
                <a:spcPct val="100000"/>
              </a:lnSpc>
              <a:spcBef>
                <a:spcPts val="0"/>
              </a:spcBef>
              <a:spcAft>
                <a:spcPts val="0"/>
              </a:spcAft>
              <a:buClr>
                <a:srgbClr val="000000"/>
              </a:buClr>
              <a:buSzPts val="1900"/>
              <a:buFont typeface="Oswald"/>
              <a:buChar char="●"/>
            </a:pPr>
            <a:r>
              <a:rPr lang="en" sz="1600" b="1" i="0" u="none" strike="noStrike" cap="none">
                <a:solidFill>
                  <a:srgbClr val="000000"/>
                </a:solidFill>
                <a:latin typeface="Arial"/>
                <a:ea typeface="Arial"/>
                <a:cs typeface="Arial"/>
                <a:sym typeface="Arial"/>
              </a:rPr>
              <a:t>In most cases, charter schools report all students enrolled and attending as</a:t>
            </a:r>
            <a:endParaRPr sz="1600" b="1" i="0" u="none" strike="noStrike" cap="none">
              <a:solidFill>
                <a:srgbClr val="000000"/>
              </a:solidFill>
              <a:latin typeface="Arial"/>
              <a:ea typeface="Arial"/>
              <a:cs typeface="Arial"/>
              <a:sym typeface="Arial"/>
            </a:endParaRPr>
          </a:p>
          <a:p>
            <a:pPr marL="457200" marR="0" lvl="0" indent="0" algn="l" rtl="0">
              <a:lnSpc>
                <a:spcPct val="100000"/>
              </a:lnSpc>
              <a:spcBef>
                <a:spcPts val="0"/>
              </a:spcBef>
              <a:spcAft>
                <a:spcPts val="0"/>
              </a:spcAft>
              <a:buClr>
                <a:srgbClr val="000000"/>
              </a:buClr>
              <a:buSzPts val="1600"/>
              <a:buFont typeface="Arial"/>
              <a:buNone/>
            </a:pPr>
            <a:r>
              <a:rPr lang="en" sz="1600" b="1" i="0" u="none" strike="noStrike" cap="none">
                <a:solidFill>
                  <a:srgbClr val="000000"/>
                </a:solidFill>
                <a:latin typeface="Arial"/>
                <a:ea typeface="Arial"/>
                <a:cs typeface="Arial"/>
                <a:sym typeface="Arial"/>
              </a:rPr>
              <a:t>residential enrollments</a:t>
            </a:r>
            <a:endParaRPr sz="1600" b="1" i="0" u="none" strike="noStrike" cap="none">
              <a:solidFill>
                <a:srgbClr val="000000"/>
              </a:solidFill>
              <a:latin typeface="Arial"/>
              <a:ea typeface="Arial"/>
              <a:cs typeface="Arial"/>
              <a:sym typeface="Arial"/>
            </a:endParaRPr>
          </a:p>
          <a:p>
            <a:pPr marL="457200" marR="0" lvl="0" indent="0" algn="l" rtl="0">
              <a:lnSpc>
                <a:spcPct val="100000"/>
              </a:lnSpc>
              <a:spcBef>
                <a:spcPts val="0"/>
              </a:spcBef>
              <a:spcAft>
                <a:spcPts val="0"/>
              </a:spcAft>
              <a:buClr>
                <a:srgbClr val="000000"/>
              </a:buClr>
              <a:buSzPts val="1600"/>
              <a:buFont typeface="Arial"/>
              <a:buNone/>
            </a:pPr>
            <a:endParaRPr sz="1600" b="1"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chemeClr val="dk1"/>
              </a:buClr>
              <a:buSzPts val="1100"/>
              <a:buFont typeface="Arial"/>
              <a:buNone/>
            </a:pPr>
            <a:r>
              <a:rPr lang="en" sz="1600" b="1" i="0" u="sng" strike="noStrike" cap="none">
                <a:solidFill>
                  <a:srgbClr val="000000"/>
                </a:solidFill>
                <a:latin typeface="Arial"/>
                <a:ea typeface="Arial"/>
                <a:cs typeface="Arial"/>
                <a:sym typeface="Arial"/>
              </a:rPr>
              <a:t>REPORTING REQUIREMENTS:</a:t>
            </a:r>
            <a:endParaRPr sz="1600" b="1" i="0" u="sng" strike="noStrike" cap="none">
              <a:solidFill>
                <a:srgbClr val="000000"/>
              </a:solidFill>
              <a:latin typeface="Arial"/>
              <a:ea typeface="Arial"/>
              <a:cs typeface="Arial"/>
              <a:sym typeface="Arial"/>
            </a:endParaRPr>
          </a:p>
          <a:p>
            <a:pPr marL="457200" marR="0" lvl="0" indent="-349250" algn="l" rtl="0">
              <a:lnSpc>
                <a:spcPct val="100000"/>
              </a:lnSpc>
              <a:spcBef>
                <a:spcPts val="0"/>
              </a:spcBef>
              <a:spcAft>
                <a:spcPts val="0"/>
              </a:spcAft>
              <a:buClr>
                <a:srgbClr val="000000"/>
              </a:buClr>
              <a:buSzPts val="1900"/>
              <a:buFont typeface="Oswald"/>
              <a:buChar char="●"/>
            </a:pPr>
            <a:r>
              <a:rPr lang="en" sz="1600" b="1" i="0" u="none" strike="noStrike" cap="none">
                <a:solidFill>
                  <a:srgbClr val="000000"/>
                </a:solidFill>
                <a:latin typeface="Arial"/>
                <a:ea typeface="Arial"/>
                <a:cs typeface="Arial"/>
                <a:sym typeface="Arial"/>
              </a:rPr>
              <a:t>Students must be reported with a school number that belongs to the reporting</a:t>
            </a:r>
            <a:endParaRPr sz="1600" b="1" i="0" u="none" strike="noStrike" cap="none">
              <a:solidFill>
                <a:srgbClr val="000000"/>
              </a:solidFill>
              <a:latin typeface="Arial"/>
              <a:ea typeface="Arial"/>
              <a:cs typeface="Arial"/>
              <a:sym typeface="Arial"/>
            </a:endParaRPr>
          </a:p>
          <a:p>
            <a:pPr marL="107950" marR="0" lvl="0" indent="0" algn="l" rtl="0">
              <a:lnSpc>
                <a:spcPct val="100000"/>
              </a:lnSpc>
              <a:spcBef>
                <a:spcPts val="0"/>
              </a:spcBef>
              <a:spcAft>
                <a:spcPts val="0"/>
              </a:spcAft>
              <a:buNone/>
            </a:pPr>
            <a:r>
              <a:rPr lang="en" sz="1600" b="1" i="0" u="none" strike="noStrike" cap="none">
                <a:solidFill>
                  <a:srgbClr val="000000"/>
                </a:solidFill>
                <a:latin typeface="Arial"/>
                <a:ea typeface="Arial"/>
                <a:cs typeface="Arial"/>
                <a:sym typeface="Arial"/>
              </a:rPr>
              <a:t>        corporation</a:t>
            </a:r>
            <a:endParaRPr sz="1600" b="1" i="0" u="none" strike="noStrike" cap="none">
              <a:solidFill>
                <a:srgbClr val="000000"/>
              </a:solidFill>
              <a:latin typeface="Arial"/>
              <a:ea typeface="Arial"/>
              <a:cs typeface="Arial"/>
              <a:sym typeface="Arial"/>
            </a:endParaRPr>
          </a:p>
          <a:p>
            <a:pPr marL="457200" marR="0" lvl="0" indent="-349250" algn="l" rtl="0">
              <a:lnSpc>
                <a:spcPct val="100000"/>
              </a:lnSpc>
              <a:spcBef>
                <a:spcPts val="0"/>
              </a:spcBef>
              <a:spcAft>
                <a:spcPts val="0"/>
              </a:spcAft>
              <a:buClr>
                <a:srgbClr val="000000"/>
              </a:buClr>
              <a:buSzPts val="1900"/>
              <a:buFont typeface="Oswald"/>
              <a:buChar char="●"/>
            </a:pPr>
            <a:r>
              <a:rPr lang="en" sz="1600" b="1" i="0" u="none" strike="noStrike" cap="none">
                <a:solidFill>
                  <a:srgbClr val="000000"/>
                </a:solidFill>
                <a:latin typeface="Arial"/>
                <a:ea typeface="Arial"/>
                <a:cs typeface="Arial"/>
                <a:sym typeface="Arial"/>
              </a:rPr>
              <a:t>Charter schools must report their school number with the correct corporation of</a:t>
            </a:r>
            <a:endParaRPr sz="1600" b="1" i="0" u="none" strike="noStrike" cap="none">
              <a:solidFill>
                <a:srgbClr val="000000"/>
              </a:solidFill>
              <a:latin typeface="Arial"/>
              <a:ea typeface="Arial"/>
              <a:cs typeface="Arial"/>
              <a:sym typeface="Arial"/>
            </a:endParaRPr>
          </a:p>
          <a:p>
            <a:pPr marL="457200" marR="0" lvl="0" indent="0" algn="l" rtl="0">
              <a:lnSpc>
                <a:spcPct val="100000"/>
              </a:lnSpc>
              <a:spcBef>
                <a:spcPts val="0"/>
              </a:spcBef>
              <a:spcAft>
                <a:spcPts val="0"/>
              </a:spcAft>
              <a:buClr>
                <a:srgbClr val="000000"/>
              </a:buClr>
              <a:buSzPts val="1600"/>
              <a:buFont typeface="Arial"/>
              <a:buNone/>
            </a:pPr>
            <a:r>
              <a:rPr lang="en" sz="1600" b="1" i="0" u="none" strike="noStrike" cap="none">
                <a:solidFill>
                  <a:srgbClr val="000000"/>
                </a:solidFill>
                <a:latin typeface="Arial"/>
                <a:ea typeface="Arial"/>
                <a:cs typeface="Arial"/>
                <a:sym typeface="Arial"/>
              </a:rPr>
              <a:t>legal settlement number</a:t>
            </a:r>
            <a:endParaRPr sz="1600" b="1" i="0" u="none" strike="noStrike" cap="none">
              <a:solidFill>
                <a:srgbClr val="000000"/>
              </a:solidFill>
              <a:latin typeface="Arial"/>
              <a:ea typeface="Arial"/>
              <a:cs typeface="Arial"/>
              <a:sym typeface="Arial"/>
            </a:endParaRPr>
          </a:p>
          <a:p>
            <a:pPr marL="457200" marR="0" lvl="0" indent="-349250" algn="l" rtl="0">
              <a:lnSpc>
                <a:spcPct val="100000"/>
              </a:lnSpc>
              <a:spcBef>
                <a:spcPts val="0"/>
              </a:spcBef>
              <a:spcAft>
                <a:spcPts val="0"/>
              </a:spcAft>
              <a:buClr>
                <a:srgbClr val="000000"/>
              </a:buClr>
              <a:buSzPts val="1900"/>
              <a:buFont typeface="Oswald"/>
              <a:buChar char="●"/>
            </a:pPr>
            <a:r>
              <a:rPr lang="en" sz="1600" b="1" i="0" u="none" strike="noStrike" cap="none">
                <a:solidFill>
                  <a:srgbClr val="000000"/>
                </a:solidFill>
                <a:latin typeface="Arial"/>
                <a:ea typeface="Arial"/>
                <a:cs typeface="Arial"/>
                <a:sym typeface="Arial"/>
              </a:rPr>
              <a:t>Instructional Days and Minutes are left blank</a:t>
            </a:r>
            <a:endParaRPr sz="1600" b="1"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37"/>
        <p:cNvGrpSpPr/>
        <p:nvPr/>
      </p:nvGrpSpPr>
      <p:grpSpPr>
        <a:xfrm>
          <a:off x="0" y="0"/>
          <a:ext cx="0" cy="0"/>
          <a:chOff x="0" y="0"/>
          <a:chExt cx="0" cy="0"/>
        </a:xfrm>
      </p:grpSpPr>
      <p:sp>
        <p:nvSpPr>
          <p:cNvPr id="138" name="Google Shape;138;p19"/>
          <p:cNvSpPr/>
          <p:nvPr/>
        </p:nvSpPr>
        <p:spPr>
          <a:xfrm>
            <a:off x="0" y="1725"/>
            <a:ext cx="9144000" cy="938700"/>
          </a:xfrm>
          <a:prstGeom prst="rect">
            <a:avLst/>
          </a:prstGeom>
          <a:solidFill>
            <a:srgbClr val="151E49"/>
          </a:solidFill>
          <a:ln w="19050" cap="flat" cmpd="sng">
            <a:solidFill>
              <a:srgbClr val="151E49"/>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39" name="Google Shape;139;p19"/>
          <p:cNvSpPr/>
          <p:nvPr/>
        </p:nvSpPr>
        <p:spPr>
          <a:xfrm>
            <a:off x="0" y="4570350"/>
            <a:ext cx="9144000" cy="245400"/>
          </a:xfrm>
          <a:prstGeom prst="rect">
            <a:avLst/>
          </a:prstGeom>
          <a:solidFill>
            <a:srgbClr val="151E49"/>
          </a:solidFill>
          <a:ln w="9525" cap="flat" cmpd="sng">
            <a:solidFill>
              <a:srgbClr val="151E49"/>
            </a:solidFill>
            <a:prstDash val="solid"/>
            <a:round/>
            <a:headEnd type="none" w="sm" len="sm"/>
            <a:tailEnd type="none" w="sm" len="sm"/>
          </a:ln>
        </p:spPr>
        <p:txBody>
          <a:bodyPr spcFirstLastPara="1" wrap="square" lIns="91425" tIns="91425" rIns="91425" bIns="91425" anchor="ctr" anchorCtr="0">
            <a:noAutofit/>
          </a:bodyPr>
          <a:lstStyle/>
          <a:p>
            <a:pPr marL="0" marR="0" lvl="0" indent="0" algn="r" rtl="0">
              <a:lnSpc>
                <a:spcPct val="100000"/>
              </a:lnSpc>
              <a:spcBef>
                <a:spcPts val="0"/>
              </a:spcBef>
              <a:spcAft>
                <a:spcPts val="0"/>
              </a:spcAft>
              <a:buClr>
                <a:srgbClr val="000000"/>
              </a:buClr>
              <a:buSzPts val="1200"/>
              <a:buFont typeface="Arial"/>
              <a:buNone/>
            </a:pPr>
            <a:endParaRPr sz="1200" b="0" i="1" u="none" strike="noStrike" cap="none">
              <a:solidFill>
                <a:srgbClr val="FFFFFF"/>
              </a:solidFill>
              <a:latin typeface="Arial"/>
              <a:ea typeface="Arial"/>
              <a:cs typeface="Arial"/>
              <a:sym typeface="Arial"/>
            </a:endParaRPr>
          </a:p>
        </p:txBody>
      </p:sp>
      <p:sp>
        <p:nvSpPr>
          <p:cNvPr id="140" name="Google Shape;140;p19"/>
          <p:cNvSpPr/>
          <p:nvPr/>
        </p:nvSpPr>
        <p:spPr>
          <a:xfrm>
            <a:off x="0" y="4824575"/>
            <a:ext cx="9144000" cy="245400"/>
          </a:xfrm>
          <a:prstGeom prst="rect">
            <a:avLst/>
          </a:prstGeom>
          <a:solidFill>
            <a:srgbClr val="FECF00"/>
          </a:solidFill>
          <a:ln w="9525" cap="flat" cmpd="sng">
            <a:solidFill>
              <a:srgbClr val="FECF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41" name="Google Shape;141;p19"/>
          <p:cNvSpPr txBox="1"/>
          <p:nvPr/>
        </p:nvSpPr>
        <p:spPr>
          <a:xfrm>
            <a:off x="402475" y="4796625"/>
            <a:ext cx="1467000" cy="245400"/>
          </a:xfrm>
          <a:prstGeom prst="rect">
            <a:avLst/>
          </a:prstGeom>
          <a:noFill/>
          <a:ln>
            <a:noFill/>
          </a:ln>
        </p:spPr>
        <p:txBody>
          <a:bodyPr spcFirstLastPara="1" wrap="square" lIns="45700" tIns="45700" rIns="45700" bIns="45700" anchor="t" anchorCtr="0">
            <a:noAutofit/>
          </a:bodyPr>
          <a:lstStyle/>
          <a:p>
            <a:pPr marL="0" marR="0" lvl="0" indent="0" algn="l" rtl="0">
              <a:lnSpc>
                <a:spcPct val="100000"/>
              </a:lnSpc>
              <a:spcBef>
                <a:spcPts val="0"/>
              </a:spcBef>
              <a:spcAft>
                <a:spcPts val="0"/>
              </a:spcAft>
              <a:buClr>
                <a:srgbClr val="FFFFFF"/>
              </a:buClr>
              <a:buSzPts val="1400"/>
              <a:buFont typeface="Arial"/>
              <a:buNone/>
            </a:pPr>
            <a:r>
              <a:rPr lang="en" sz="1400" b="1" i="0" u="none" strike="noStrike" cap="none">
                <a:solidFill>
                  <a:srgbClr val="FFFFFF"/>
                </a:solidFill>
                <a:latin typeface="Arial"/>
                <a:ea typeface="Arial"/>
                <a:cs typeface="Arial"/>
                <a:sym typeface="Arial"/>
              </a:rPr>
              <a:t>@EducateIN</a:t>
            </a:r>
            <a:endParaRPr sz="1400" b="0" i="0" u="none" strike="noStrike" cap="none">
              <a:solidFill>
                <a:srgbClr val="000000"/>
              </a:solidFill>
              <a:latin typeface="Arial"/>
              <a:ea typeface="Arial"/>
              <a:cs typeface="Arial"/>
              <a:sym typeface="Arial"/>
            </a:endParaRPr>
          </a:p>
        </p:txBody>
      </p:sp>
      <p:pic>
        <p:nvPicPr>
          <p:cNvPr id="142" name="Google Shape;142;p19"/>
          <p:cNvPicPr preferRelativeResize="0"/>
          <p:nvPr/>
        </p:nvPicPr>
        <p:blipFill rotWithShape="1">
          <a:blip r:embed="rId3">
            <a:alphaModFix/>
          </a:blip>
          <a:srcRect/>
          <a:stretch/>
        </p:blipFill>
        <p:spPr>
          <a:xfrm>
            <a:off x="72462" y="4796613"/>
            <a:ext cx="330016" cy="317525"/>
          </a:xfrm>
          <a:prstGeom prst="rect">
            <a:avLst/>
          </a:prstGeom>
          <a:noFill/>
          <a:ln>
            <a:noFill/>
          </a:ln>
        </p:spPr>
      </p:pic>
      <p:sp>
        <p:nvSpPr>
          <p:cNvPr id="143" name="Google Shape;143;p19"/>
          <p:cNvSpPr/>
          <p:nvPr/>
        </p:nvSpPr>
        <p:spPr>
          <a:xfrm rot="31">
            <a:off x="1784328" y="78087"/>
            <a:ext cx="5575344" cy="750711"/>
          </a:xfrm>
          <a:prstGeom prst="rect">
            <a:avLst/>
          </a:prstGeom>
        </p:spPr>
        <p:txBody>
          <a:bodyPr>
            <a:prstTxWarp prst="textPlain">
              <a:avLst/>
            </a:prstTxWarp>
          </a:bodyPr>
          <a:lstStyle/>
          <a:p>
            <a:pPr lvl="0" algn="ctr"/>
            <a:r>
              <a:rPr b="0" i="0">
                <a:ln w="9525" cap="flat" cmpd="sng">
                  <a:solidFill>
                    <a:srgbClr val="FECF00"/>
                  </a:solidFill>
                  <a:prstDash val="solid"/>
                  <a:round/>
                  <a:headEnd type="none" w="sm" len="sm"/>
                  <a:tailEnd type="none" w="sm" len="sm"/>
                </a:ln>
                <a:solidFill>
                  <a:srgbClr val="FFFFFF"/>
                </a:solidFill>
                <a:latin typeface="Viga"/>
              </a:rPr>
              <a:t>ADM 2 = Transfers Out</a:t>
            </a:r>
          </a:p>
        </p:txBody>
      </p:sp>
      <p:sp>
        <p:nvSpPr>
          <p:cNvPr id="144" name="Google Shape;144;p19"/>
          <p:cNvSpPr txBox="1"/>
          <p:nvPr/>
        </p:nvSpPr>
        <p:spPr>
          <a:xfrm>
            <a:off x="237470" y="910649"/>
            <a:ext cx="8600100" cy="3548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600" b="1" i="0" u="sng" strike="noStrike" cap="none">
                <a:solidFill>
                  <a:srgbClr val="000000"/>
                </a:solidFill>
                <a:latin typeface="Arial"/>
                <a:ea typeface="Arial"/>
                <a:cs typeface="Arial"/>
                <a:sym typeface="Arial"/>
              </a:rPr>
              <a:t>CRITERIA:</a:t>
            </a:r>
            <a:endParaRPr/>
          </a:p>
          <a:p>
            <a:pPr marL="0" marR="0" lvl="0" indent="0" algn="l" rtl="0">
              <a:lnSpc>
                <a:spcPct val="100000"/>
              </a:lnSpc>
              <a:spcBef>
                <a:spcPts val="0"/>
              </a:spcBef>
              <a:spcAft>
                <a:spcPts val="0"/>
              </a:spcAft>
              <a:buClr>
                <a:schemeClr val="dk1"/>
              </a:buClr>
              <a:buSzPts val="1100"/>
              <a:buFont typeface="Arial"/>
              <a:buNone/>
            </a:pPr>
            <a:endParaRPr sz="1600" b="1" i="0" u="sng" strike="noStrike" cap="none">
              <a:solidFill>
                <a:srgbClr val="000000"/>
              </a:solidFill>
              <a:latin typeface="Arial"/>
              <a:ea typeface="Arial"/>
              <a:cs typeface="Arial"/>
              <a:sym typeface="Arial"/>
            </a:endParaRPr>
          </a:p>
          <a:p>
            <a:pPr marL="457200" marR="0" lvl="0" indent="-349250" algn="l" rtl="0">
              <a:lnSpc>
                <a:spcPct val="100000"/>
              </a:lnSpc>
              <a:spcBef>
                <a:spcPts val="0"/>
              </a:spcBef>
              <a:spcAft>
                <a:spcPts val="0"/>
              </a:spcAft>
              <a:buClr>
                <a:srgbClr val="000000"/>
              </a:buClr>
              <a:buSzPts val="1900"/>
              <a:buFont typeface="Arial"/>
              <a:buChar char="●"/>
            </a:pPr>
            <a:r>
              <a:rPr lang="en" sz="1600" b="1" i="0" u="none" strike="noStrike" cap="none">
                <a:solidFill>
                  <a:srgbClr val="000000"/>
                </a:solidFill>
                <a:latin typeface="Arial"/>
                <a:ea typeface="Arial"/>
                <a:cs typeface="Arial"/>
                <a:sym typeface="Arial"/>
              </a:rPr>
              <a:t>Students with legal settlement in the reporting school corporation but are enrolled and attending another school corporation or another state for one of the following reasons:</a:t>
            </a:r>
            <a:endParaRPr sz="1600" b="1" i="0" u="none" strike="noStrike" cap="none">
              <a:solidFill>
                <a:srgbClr val="000000"/>
              </a:solidFill>
              <a:latin typeface="Arial"/>
              <a:ea typeface="Arial"/>
              <a:cs typeface="Arial"/>
              <a:sym typeface="Arial"/>
            </a:endParaRPr>
          </a:p>
          <a:p>
            <a:pPr marL="457200" marR="0" lvl="0" indent="0" algn="l" rtl="0">
              <a:lnSpc>
                <a:spcPct val="100000"/>
              </a:lnSpc>
              <a:spcBef>
                <a:spcPts val="0"/>
              </a:spcBef>
              <a:spcAft>
                <a:spcPts val="0"/>
              </a:spcAft>
              <a:buClr>
                <a:srgbClr val="000000"/>
              </a:buClr>
              <a:buSzPts val="1600"/>
              <a:buFont typeface="Arial"/>
              <a:buNone/>
            </a:pPr>
            <a:endParaRPr sz="1600" b="1" i="0" u="none" strike="noStrike" cap="none">
              <a:solidFill>
                <a:srgbClr val="000000"/>
              </a:solidFill>
              <a:latin typeface="Arial"/>
              <a:ea typeface="Arial"/>
              <a:cs typeface="Arial"/>
              <a:sym typeface="Arial"/>
            </a:endParaRPr>
          </a:p>
          <a:p>
            <a:pPr marL="457200" marR="0" lvl="0" indent="0" algn="l" rtl="0">
              <a:lnSpc>
                <a:spcPct val="100000"/>
              </a:lnSpc>
              <a:spcBef>
                <a:spcPts val="0"/>
              </a:spcBef>
              <a:spcAft>
                <a:spcPts val="0"/>
              </a:spcAft>
              <a:buClr>
                <a:schemeClr val="dk1"/>
              </a:buClr>
              <a:buSzPts val="1100"/>
              <a:buFont typeface="Arial"/>
              <a:buNone/>
            </a:pPr>
            <a:r>
              <a:rPr lang="en" sz="1600" b="1" i="0" u="none" strike="noStrike" cap="none">
                <a:solidFill>
                  <a:srgbClr val="000000"/>
                </a:solidFill>
                <a:latin typeface="Arial"/>
                <a:ea typeface="Arial"/>
                <a:cs typeface="Arial"/>
                <a:sym typeface="Arial"/>
              </a:rPr>
              <a:t>(1) There is an agreement between the legal and servicing corporation;</a:t>
            </a:r>
            <a:endParaRPr sz="1600" b="1" i="0" u="none" strike="noStrike" cap="none">
              <a:solidFill>
                <a:srgbClr val="000000"/>
              </a:solidFill>
              <a:latin typeface="Arial"/>
              <a:ea typeface="Arial"/>
              <a:cs typeface="Arial"/>
              <a:sym typeface="Arial"/>
            </a:endParaRPr>
          </a:p>
          <a:p>
            <a:pPr marL="457200" marR="0" lvl="0" indent="0" algn="l" rtl="0">
              <a:lnSpc>
                <a:spcPct val="100000"/>
              </a:lnSpc>
              <a:spcBef>
                <a:spcPts val="0"/>
              </a:spcBef>
              <a:spcAft>
                <a:spcPts val="0"/>
              </a:spcAft>
              <a:buClr>
                <a:schemeClr val="dk1"/>
              </a:buClr>
              <a:buSzPts val="1100"/>
              <a:buFont typeface="Arial"/>
              <a:buNone/>
            </a:pPr>
            <a:r>
              <a:rPr lang="en" sz="1600" b="1" i="0" u="none" strike="noStrike" cap="none">
                <a:solidFill>
                  <a:srgbClr val="000000"/>
                </a:solidFill>
                <a:latin typeface="Arial"/>
                <a:ea typeface="Arial"/>
                <a:cs typeface="Arial"/>
                <a:sym typeface="Arial"/>
              </a:rPr>
              <a:t>(2) a “better accommodation” between the corp. and the parent/guardian; falls under IC 20-26-11-5; or</a:t>
            </a:r>
            <a:endParaRPr sz="1600" b="1" i="0" u="none" strike="noStrike" cap="none">
              <a:solidFill>
                <a:srgbClr val="000000"/>
              </a:solidFill>
              <a:latin typeface="Arial"/>
              <a:ea typeface="Arial"/>
              <a:cs typeface="Arial"/>
              <a:sym typeface="Arial"/>
            </a:endParaRPr>
          </a:p>
          <a:p>
            <a:pPr marL="457200" marR="0" lvl="0" indent="0" algn="l" rtl="0">
              <a:lnSpc>
                <a:spcPct val="100000"/>
              </a:lnSpc>
              <a:spcBef>
                <a:spcPts val="0"/>
              </a:spcBef>
              <a:spcAft>
                <a:spcPts val="0"/>
              </a:spcAft>
              <a:buClr>
                <a:srgbClr val="000000"/>
              </a:buClr>
              <a:buSzPts val="1600"/>
              <a:buFont typeface="Arial"/>
              <a:buNone/>
            </a:pPr>
            <a:r>
              <a:rPr lang="en" sz="1600" b="1" i="0" u="none" strike="noStrike" cap="none">
                <a:solidFill>
                  <a:srgbClr val="000000"/>
                </a:solidFill>
                <a:latin typeface="Arial"/>
                <a:ea typeface="Arial"/>
                <a:cs typeface="Arial"/>
                <a:sym typeface="Arial"/>
              </a:rPr>
              <a:t>(3) a “better accommodation” ordered by the State Board of Education</a:t>
            </a:r>
            <a:endParaRPr sz="1600" b="1" i="0" u="none" strike="noStrike" cap="none">
              <a:solidFill>
                <a:srgbClr val="000000"/>
              </a:solidFill>
              <a:latin typeface="Arial"/>
              <a:ea typeface="Arial"/>
              <a:cs typeface="Arial"/>
              <a:sym typeface="Arial"/>
            </a:endParaRPr>
          </a:p>
          <a:p>
            <a:pPr marL="457200" marR="0" lvl="0" indent="0" algn="l" rtl="0">
              <a:lnSpc>
                <a:spcPct val="100000"/>
              </a:lnSpc>
              <a:spcBef>
                <a:spcPts val="0"/>
              </a:spcBef>
              <a:spcAft>
                <a:spcPts val="0"/>
              </a:spcAft>
              <a:buClr>
                <a:srgbClr val="000000"/>
              </a:buClr>
              <a:buSzPts val="1600"/>
              <a:buFont typeface="Arial"/>
              <a:buNone/>
            </a:pPr>
            <a:endParaRPr sz="1600" b="1" i="0" u="none" strike="noStrike" cap="none">
              <a:solidFill>
                <a:srgbClr val="000000"/>
              </a:solidFill>
              <a:latin typeface="Arial"/>
              <a:ea typeface="Arial"/>
              <a:cs typeface="Arial"/>
              <a:sym typeface="Arial"/>
            </a:endParaRPr>
          </a:p>
          <a:p>
            <a:pPr marL="457200" marR="0" lvl="0" indent="-349250" algn="l" rtl="0">
              <a:lnSpc>
                <a:spcPct val="100000"/>
              </a:lnSpc>
              <a:spcBef>
                <a:spcPts val="0"/>
              </a:spcBef>
              <a:spcAft>
                <a:spcPts val="0"/>
              </a:spcAft>
              <a:buClr>
                <a:srgbClr val="000000"/>
              </a:buClr>
              <a:buSzPts val="1900"/>
              <a:buFont typeface="Arial"/>
              <a:buChar char="●"/>
            </a:pPr>
            <a:r>
              <a:rPr lang="en" sz="1600" b="1" i="0" u="none" strike="noStrike" cap="none">
                <a:solidFill>
                  <a:srgbClr val="000000"/>
                </a:solidFill>
                <a:latin typeface="Arial"/>
                <a:ea typeface="Arial"/>
                <a:cs typeface="Arial"/>
                <a:sym typeface="Arial"/>
              </a:rPr>
              <a:t>Also, students attending a special education or vocational education co-op outside of their legal settlement to best meet the student’s educational needs.</a:t>
            </a:r>
            <a:endParaRPr sz="1600" b="1"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48"/>
        <p:cNvGrpSpPr/>
        <p:nvPr/>
      </p:nvGrpSpPr>
      <p:grpSpPr>
        <a:xfrm>
          <a:off x="0" y="0"/>
          <a:ext cx="0" cy="0"/>
          <a:chOff x="0" y="0"/>
          <a:chExt cx="0" cy="0"/>
        </a:xfrm>
      </p:grpSpPr>
      <p:sp>
        <p:nvSpPr>
          <p:cNvPr id="149" name="Google Shape;149;p20"/>
          <p:cNvSpPr/>
          <p:nvPr/>
        </p:nvSpPr>
        <p:spPr>
          <a:xfrm>
            <a:off x="0" y="1725"/>
            <a:ext cx="9144000" cy="938700"/>
          </a:xfrm>
          <a:prstGeom prst="rect">
            <a:avLst/>
          </a:prstGeom>
          <a:solidFill>
            <a:srgbClr val="151E49"/>
          </a:solidFill>
          <a:ln w="19050" cap="flat" cmpd="sng">
            <a:solidFill>
              <a:srgbClr val="151E49"/>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50" name="Google Shape;150;p20"/>
          <p:cNvSpPr/>
          <p:nvPr/>
        </p:nvSpPr>
        <p:spPr>
          <a:xfrm>
            <a:off x="0" y="4570350"/>
            <a:ext cx="9144000" cy="245400"/>
          </a:xfrm>
          <a:prstGeom prst="rect">
            <a:avLst/>
          </a:prstGeom>
          <a:solidFill>
            <a:srgbClr val="151E49"/>
          </a:solidFill>
          <a:ln w="9525" cap="flat" cmpd="sng">
            <a:solidFill>
              <a:srgbClr val="151E49"/>
            </a:solidFill>
            <a:prstDash val="solid"/>
            <a:round/>
            <a:headEnd type="none" w="sm" len="sm"/>
            <a:tailEnd type="none" w="sm" len="sm"/>
          </a:ln>
        </p:spPr>
        <p:txBody>
          <a:bodyPr spcFirstLastPara="1" wrap="square" lIns="91425" tIns="91425" rIns="91425" bIns="91425" anchor="ctr" anchorCtr="0">
            <a:noAutofit/>
          </a:bodyPr>
          <a:lstStyle/>
          <a:p>
            <a:pPr marL="0" marR="0" lvl="0" indent="0" algn="r" rtl="0">
              <a:lnSpc>
                <a:spcPct val="100000"/>
              </a:lnSpc>
              <a:spcBef>
                <a:spcPts val="0"/>
              </a:spcBef>
              <a:spcAft>
                <a:spcPts val="0"/>
              </a:spcAft>
              <a:buClr>
                <a:srgbClr val="000000"/>
              </a:buClr>
              <a:buSzPts val="1200"/>
              <a:buFont typeface="Arial"/>
              <a:buNone/>
            </a:pPr>
            <a:endParaRPr sz="1200" b="0" i="1" u="none" strike="noStrike" cap="none">
              <a:solidFill>
                <a:srgbClr val="FFFFFF"/>
              </a:solidFill>
              <a:latin typeface="Arial"/>
              <a:ea typeface="Arial"/>
              <a:cs typeface="Arial"/>
              <a:sym typeface="Arial"/>
            </a:endParaRPr>
          </a:p>
        </p:txBody>
      </p:sp>
      <p:sp>
        <p:nvSpPr>
          <p:cNvPr id="151" name="Google Shape;151;p20"/>
          <p:cNvSpPr/>
          <p:nvPr/>
        </p:nvSpPr>
        <p:spPr>
          <a:xfrm>
            <a:off x="0" y="4824575"/>
            <a:ext cx="9144000" cy="245400"/>
          </a:xfrm>
          <a:prstGeom prst="rect">
            <a:avLst/>
          </a:prstGeom>
          <a:solidFill>
            <a:srgbClr val="FECF00"/>
          </a:solidFill>
          <a:ln w="9525" cap="flat" cmpd="sng">
            <a:solidFill>
              <a:srgbClr val="FECF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52" name="Google Shape;152;p20"/>
          <p:cNvSpPr txBox="1"/>
          <p:nvPr/>
        </p:nvSpPr>
        <p:spPr>
          <a:xfrm>
            <a:off x="402475" y="4796625"/>
            <a:ext cx="1467000" cy="245400"/>
          </a:xfrm>
          <a:prstGeom prst="rect">
            <a:avLst/>
          </a:prstGeom>
          <a:noFill/>
          <a:ln>
            <a:noFill/>
          </a:ln>
        </p:spPr>
        <p:txBody>
          <a:bodyPr spcFirstLastPara="1" wrap="square" lIns="45700" tIns="45700" rIns="45700" bIns="45700" anchor="t" anchorCtr="0">
            <a:noAutofit/>
          </a:bodyPr>
          <a:lstStyle/>
          <a:p>
            <a:pPr marL="0" marR="0" lvl="0" indent="0" algn="l" rtl="0">
              <a:lnSpc>
                <a:spcPct val="100000"/>
              </a:lnSpc>
              <a:spcBef>
                <a:spcPts val="0"/>
              </a:spcBef>
              <a:spcAft>
                <a:spcPts val="0"/>
              </a:spcAft>
              <a:buClr>
                <a:srgbClr val="FFFFFF"/>
              </a:buClr>
              <a:buSzPts val="1400"/>
              <a:buFont typeface="Arial"/>
              <a:buNone/>
            </a:pPr>
            <a:r>
              <a:rPr lang="en" sz="1400" b="1" i="0" u="none" strike="noStrike" cap="none">
                <a:solidFill>
                  <a:srgbClr val="FFFFFF"/>
                </a:solidFill>
                <a:latin typeface="Arial"/>
                <a:ea typeface="Arial"/>
                <a:cs typeface="Arial"/>
                <a:sym typeface="Arial"/>
              </a:rPr>
              <a:t>@EducateIN</a:t>
            </a:r>
            <a:endParaRPr sz="1400" b="0" i="0" u="none" strike="noStrike" cap="none">
              <a:solidFill>
                <a:srgbClr val="000000"/>
              </a:solidFill>
              <a:latin typeface="Arial"/>
              <a:ea typeface="Arial"/>
              <a:cs typeface="Arial"/>
              <a:sym typeface="Arial"/>
            </a:endParaRPr>
          </a:p>
        </p:txBody>
      </p:sp>
      <p:pic>
        <p:nvPicPr>
          <p:cNvPr id="153" name="Google Shape;153;p20"/>
          <p:cNvPicPr preferRelativeResize="0"/>
          <p:nvPr/>
        </p:nvPicPr>
        <p:blipFill rotWithShape="1">
          <a:blip r:embed="rId3">
            <a:alphaModFix/>
          </a:blip>
          <a:srcRect/>
          <a:stretch/>
        </p:blipFill>
        <p:spPr>
          <a:xfrm>
            <a:off x="72462" y="4796613"/>
            <a:ext cx="330016" cy="317525"/>
          </a:xfrm>
          <a:prstGeom prst="rect">
            <a:avLst/>
          </a:prstGeom>
          <a:noFill/>
          <a:ln>
            <a:noFill/>
          </a:ln>
        </p:spPr>
      </p:pic>
      <p:sp>
        <p:nvSpPr>
          <p:cNvPr id="154" name="Google Shape;154;p20"/>
          <p:cNvSpPr/>
          <p:nvPr/>
        </p:nvSpPr>
        <p:spPr>
          <a:xfrm rot="31">
            <a:off x="1125338" y="78093"/>
            <a:ext cx="6893325" cy="751691"/>
          </a:xfrm>
          <a:prstGeom prst="rect">
            <a:avLst/>
          </a:prstGeom>
        </p:spPr>
        <p:txBody>
          <a:bodyPr>
            <a:prstTxWarp prst="textPlain">
              <a:avLst/>
            </a:prstTxWarp>
          </a:bodyPr>
          <a:lstStyle/>
          <a:p>
            <a:pPr lvl="0" algn="ctr"/>
            <a:r>
              <a:rPr b="0" i="0">
                <a:ln w="9525" cap="flat" cmpd="sng">
                  <a:solidFill>
                    <a:srgbClr val="FECF00"/>
                  </a:solidFill>
                  <a:prstDash val="solid"/>
                  <a:round/>
                  <a:headEnd type="none" w="sm" len="sm"/>
                  <a:tailEnd type="none" w="sm" len="sm"/>
                </a:ln>
                <a:solidFill>
                  <a:srgbClr val="FFFFFF"/>
                </a:solidFill>
                <a:latin typeface="Viga"/>
              </a:rPr>
              <a:t>ADM 2 - Transfers Out cont.</a:t>
            </a:r>
          </a:p>
        </p:txBody>
      </p:sp>
      <p:sp>
        <p:nvSpPr>
          <p:cNvPr id="155" name="Google Shape;155;p20"/>
          <p:cNvSpPr txBox="1"/>
          <p:nvPr/>
        </p:nvSpPr>
        <p:spPr>
          <a:xfrm>
            <a:off x="72450" y="990938"/>
            <a:ext cx="8908500" cy="35289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600" b="1" i="0" u="sng" strike="noStrike" cap="none">
                <a:solidFill>
                  <a:srgbClr val="000000"/>
                </a:solidFill>
                <a:latin typeface="Arial"/>
                <a:ea typeface="Arial"/>
                <a:cs typeface="Arial"/>
                <a:sym typeface="Arial"/>
              </a:rPr>
              <a:t>REPORTING REQUIREMENTS:</a:t>
            </a:r>
            <a:endParaRPr/>
          </a:p>
          <a:p>
            <a:pPr marL="0" marR="0" lvl="0" indent="0" algn="l" rtl="0">
              <a:lnSpc>
                <a:spcPct val="100000"/>
              </a:lnSpc>
              <a:spcBef>
                <a:spcPts val="0"/>
              </a:spcBef>
              <a:spcAft>
                <a:spcPts val="0"/>
              </a:spcAft>
              <a:buClr>
                <a:schemeClr val="dk1"/>
              </a:buClr>
              <a:buSzPts val="1100"/>
              <a:buFont typeface="Arial"/>
              <a:buNone/>
            </a:pPr>
            <a:endParaRPr sz="1600" b="1" i="0" u="sng" strike="noStrike" cap="none">
              <a:solidFill>
                <a:srgbClr val="000000"/>
              </a:solidFill>
              <a:latin typeface="Arial"/>
              <a:ea typeface="Arial"/>
              <a:cs typeface="Arial"/>
              <a:sym typeface="Arial"/>
            </a:endParaRPr>
          </a:p>
          <a:p>
            <a:pPr marL="457200" marR="0" lvl="0" indent="-361950" algn="l" rtl="0">
              <a:lnSpc>
                <a:spcPct val="100000"/>
              </a:lnSpc>
              <a:spcBef>
                <a:spcPts val="0"/>
              </a:spcBef>
              <a:spcAft>
                <a:spcPts val="0"/>
              </a:spcAft>
              <a:buClr>
                <a:srgbClr val="000000"/>
              </a:buClr>
              <a:buSzPts val="2100"/>
              <a:buFont typeface="Oswald"/>
              <a:buChar char="●"/>
            </a:pPr>
            <a:r>
              <a:rPr lang="en" sz="1600" b="1" i="0" u="none" strike="noStrike" cap="none">
                <a:solidFill>
                  <a:srgbClr val="000000"/>
                </a:solidFill>
                <a:latin typeface="Arial"/>
                <a:ea typeface="Arial"/>
                <a:cs typeface="Arial"/>
                <a:sym typeface="Arial"/>
              </a:rPr>
              <a:t>Students must be reported with the school number where they are being educated and the corporation of legal settlement (corp. that is reporting them)</a:t>
            </a:r>
            <a:endParaRPr sz="1600" b="1" i="0" u="none" strike="noStrike" cap="none">
              <a:solidFill>
                <a:srgbClr val="000000"/>
              </a:solidFill>
              <a:latin typeface="Arial"/>
              <a:ea typeface="Arial"/>
              <a:cs typeface="Arial"/>
              <a:sym typeface="Arial"/>
            </a:endParaRPr>
          </a:p>
          <a:p>
            <a:pPr marL="457200" marR="0" lvl="0" indent="0" algn="l" rtl="0">
              <a:lnSpc>
                <a:spcPct val="100000"/>
              </a:lnSpc>
              <a:spcBef>
                <a:spcPts val="0"/>
              </a:spcBef>
              <a:spcAft>
                <a:spcPts val="0"/>
              </a:spcAft>
              <a:buClr>
                <a:srgbClr val="000000"/>
              </a:buClr>
              <a:buSzPts val="1600"/>
              <a:buFont typeface="Arial"/>
              <a:buNone/>
            </a:pPr>
            <a:endParaRPr sz="1600" b="1" i="0" u="none" strike="noStrike" cap="none">
              <a:solidFill>
                <a:srgbClr val="000000"/>
              </a:solidFill>
              <a:latin typeface="Arial"/>
              <a:ea typeface="Arial"/>
              <a:cs typeface="Arial"/>
              <a:sym typeface="Arial"/>
            </a:endParaRPr>
          </a:p>
          <a:p>
            <a:pPr marL="457200" marR="0" lvl="0" indent="-361950" algn="l" rtl="0">
              <a:lnSpc>
                <a:spcPct val="100000"/>
              </a:lnSpc>
              <a:spcBef>
                <a:spcPts val="0"/>
              </a:spcBef>
              <a:spcAft>
                <a:spcPts val="0"/>
              </a:spcAft>
              <a:buClr>
                <a:srgbClr val="000000"/>
              </a:buClr>
              <a:buSzPts val="2100"/>
              <a:buFont typeface="Oswald"/>
              <a:buChar char="●"/>
            </a:pPr>
            <a:r>
              <a:rPr lang="en" sz="1600" b="1" i="0" u="none" strike="noStrike" cap="none">
                <a:solidFill>
                  <a:srgbClr val="000000"/>
                </a:solidFill>
                <a:latin typeface="Arial"/>
                <a:ea typeface="Arial"/>
                <a:cs typeface="Arial"/>
                <a:sym typeface="Arial"/>
              </a:rPr>
              <a:t>Instructional days and minutes are left blank</a:t>
            </a:r>
            <a:endParaRPr sz="1600" b="1" i="0" u="none" strike="noStrike" cap="none">
              <a:solidFill>
                <a:srgbClr val="000000"/>
              </a:solidFill>
              <a:latin typeface="Arial"/>
              <a:ea typeface="Arial"/>
              <a:cs typeface="Arial"/>
              <a:sym typeface="Arial"/>
            </a:endParaRPr>
          </a:p>
          <a:p>
            <a:pPr marL="457200" marR="0" lvl="0" indent="0" algn="l" rtl="0">
              <a:lnSpc>
                <a:spcPct val="100000"/>
              </a:lnSpc>
              <a:spcBef>
                <a:spcPts val="0"/>
              </a:spcBef>
              <a:spcAft>
                <a:spcPts val="0"/>
              </a:spcAft>
              <a:buClr>
                <a:srgbClr val="000000"/>
              </a:buClr>
              <a:buSzPts val="1600"/>
              <a:buFont typeface="Arial"/>
              <a:buNone/>
            </a:pPr>
            <a:endParaRPr sz="1600" b="1" i="0" u="none" strike="noStrike" cap="none">
              <a:solidFill>
                <a:srgbClr val="000000"/>
              </a:solidFill>
              <a:latin typeface="Arial"/>
              <a:ea typeface="Arial"/>
              <a:cs typeface="Arial"/>
              <a:sym typeface="Arial"/>
            </a:endParaRPr>
          </a:p>
          <a:p>
            <a:pPr marL="457200" marR="0" lvl="0" indent="-361950" algn="l" rtl="0">
              <a:lnSpc>
                <a:spcPct val="100000"/>
              </a:lnSpc>
              <a:spcBef>
                <a:spcPts val="0"/>
              </a:spcBef>
              <a:spcAft>
                <a:spcPts val="0"/>
              </a:spcAft>
              <a:buClr>
                <a:srgbClr val="000000"/>
              </a:buClr>
              <a:buSzPts val="2100"/>
              <a:buFont typeface="Oswald"/>
              <a:buChar char="●"/>
            </a:pPr>
            <a:r>
              <a:rPr lang="en" sz="1600" b="1" i="0" u="none" strike="noStrike" cap="none">
                <a:solidFill>
                  <a:srgbClr val="000000"/>
                </a:solidFill>
                <a:latin typeface="Arial"/>
                <a:ea typeface="Arial"/>
                <a:cs typeface="Arial"/>
                <a:sym typeface="Arial"/>
              </a:rPr>
              <a:t>Transfer Out does not apply to charter schools</a:t>
            </a:r>
            <a:endParaRPr sz="1600" b="1" i="0" u="none" strike="noStrike" cap="none">
              <a:solidFill>
                <a:srgbClr val="000000"/>
              </a:solidFill>
              <a:latin typeface="Arial"/>
              <a:ea typeface="Arial"/>
              <a:cs typeface="Arial"/>
              <a:sym typeface="Arial"/>
            </a:endParaRPr>
          </a:p>
          <a:p>
            <a:pPr marL="457200" marR="0" lvl="0" indent="0" algn="l" rtl="0">
              <a:lnSpc>
                <a:spcPct val="100000"/>
              </a:lnSpc>
              <a:spcBef>
                <a:spcPts val="0"/>
              </a:spcBef>
              <a:spcAft>
                <a:spcPts val="0"/>
              </a:spcAft>
              <a:buClr>
                <a:srgbClr val="000000"/>
              </a:buClr>
              <a:buSzPts val="1600"/>
              <a:buFont typeface="Arial"/>
              <a:buNone/>
            </a:pPr>
            <a:endParaRPr sz="1600" b="1" i="0" u="none" strike="noStrike" cap="none">
              <a:solidFill>
                <a:srgbClr val="000000"/>
              </a:solidFill>
              <a:latin typeface="Arial"/>
              <a:ea typeface="Arial"/>
              <a:cs typeface="Arial"/>
              <a:sym typeface="Arial"/>
            </a:endParaRPr>
          </a:p>
          <a:p>
            <a:pPr marL="457200" marR="0" lvl="0" indent="-361950" algn="l" rtl="0">
              <a:lnSpc>
                <a:spcPct val="100000"/>
              </a:lnSpc>
              <a:spcBef>
                <a:spcPts val="0"/>
              </a:spcBef>
              <a:spcAft>
                <a:spcPts val="0"/>
              </a:spcAft>
              <a:buClr>
                <a:srgbClr val="000000"/>
              </a:buClr>
              <a:buSzPts val="2100"/>
              <a:buFont typeface="Oswald"/>
              <a:buChar char="●"/>
            </a:pPr>
            <a:r>
              <a:rPr lang="en" sz="1600" b="1" i="0" u="none" strike="noStrike" cap="none">
                <a:solidFill>
                  <a:srgbClr val="000000"/>
                </a:solidFill>
                <a:latin typeface="Arial"/>
                <a:ea typeface="Arial"/>
                <a:cs typeface="Arial"/>
                <a:sym typeface="Arial"/>
              </a:rPr>
              <a:t>Contact STN support at </a:t>
            </a:r>
            <a:r>
              <a:rPr lang="en" sz="1600" b="1" i="0" u="sng" strike="noStrike" cap="none">
                <a:solidFill>
                  <a:srgbClr val="000000"/>
                </a:solidFill>
                <a:latin typeface="Arial"/>
                <a:ea typeface="Arial"/>
                <a:cs typeface="Arial"/>
                <a:sym typeface="Arial"/>
                <a:hlinkClick r:id="rId4"/>
              </a:rPr>
              <a:t>https://help.doe.in.gov</a:t>
            </a:r>
            <a:r>
              <a:rPr lang="en" sz="1600" b="1" i="0" u="none" strike="noStrike" cap="none">
                <a:solidFill>
                  <a:srgbClr val="000000"/>
                </a:solidFill>
                <a:latin typeface="Arial"/>
                <a:ea typeface="Arial"/>
                <a:cs typeface="Arial"/>
                <a:sym typeface="Arial"/>
              </a:rPr>
              <a:t> for assistance if you are unable to</a:t>
            </a:r>
            <a:endParaRPr sz="1600" b="1" i="0" u="none" strike="noStrike" cap="none">
              <a:solidFill>
                <a:srgbClr val="000000"/>
              </a:solidFill>
              <a:latin typeface="Arial"/>
              <a:ea typeface="Arial"/>
              <a:cs typeface="Arial"/>
              <a:sym typeface="Arial"/>
            </a:endParaRPr>
          </a:p>
          <a:p>
            <a:pPr marL="457200" marR="0" lvl="0" indent="0" algn="l" rtl="0">
              <a:lnSpc>
                <a:spcPct val="100000"/>
              </a:lnSpc>
              <a:spcBef>
                <a:spcPts val="0"/>
              </a:spcBef>
              <a:spcAft>
                <a:spcPts val="0"/>
              </a:spcAft>
              <a:buClr>
                <a:srgbClr val="000000"/>
              </a:buClr>
              <a:buSzPts val="1600"/>
              <a:buFont typeface="Arial"/>
              <a:buNone/>
            </a:pPr>
            <a:r>
              <a:rPr lang="en" sz="1600" b="1" i="0" u="none" strike="noStrike" cap="none">
                <a:solidFill>
                  <a:srgbClr val="000000"/>
                </a:solidFill>
                <a:latin typeface="Arial"/>
                <a:ea typeface="Arial"/>
                <a:cs typeface="Arial"/>
                <a:sym typeface="Arial"/>
              </a:rPr>
              <a:t>report the school number (where the student is being educated) in your school corporation’s submission</a:t>
            </a:r>
            <a:endParaRPr sz="1600" b="1"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59"/>
        <p:cNvGrpSpPr/>
        <p:nvPr/>
      </p:nvGrpSpPr>
      <p:grpSpPr>
        <a:xfrm>
          <a:off x="0" y="0"/>
          <a:ext cx="0" cy="0"/>
          <a:chOff x="0" y="0"/>
          <a:chExt cx="0" cy="0"/>
        </a:xfrm>
      </p:grpSpPr>
      <p:sp>
        <p:nvSpPr>
          <p:cNvPr id="160" name="Google Shape;160;p21"/>
          <p:cNvSpPr/>
          <p:nvPr/>
        </p:nvSpPr>
        <p:spPr>
          <a:xfrm>
            <a:off x="0" y="1725"/>
            <a:ext cx="9144000" cy="938700"/>
          </a:xfrm>
          <a:prstGeom prst="rect">
            <a:avLst/>
          </a:prstGeom>
          <a:solidFill>
            <a:srgbClr val="151E49"/>
          </a:solidFill>
          <a:ln w="19050" cap="flat" cmpd="sng">
            <a:solidFill>
              <a:srgbClr val="151E49"/>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61" name="Google Shape;161;p21"/>
          <p:cNvSpPr/>
          <p:nvPr/>
        </p:nvSpPr>
        <p:spPr>
          <a:xfrm>
            <a:off x="0" y="4570350"/>
            <a:ext cx="9144000" cy="245400"/>
          </a:xfrm>
          <a:prstGeom prst="rect">
            <a:avLst/>
          </a:prstGeom>
          <a:solidFill>
            <a:srgbClr val="151E49"/>
          </a:solidFill>
          <a:ln w="9525" cap="flat" cmpd="sng">
            <a:solidFill>
              <a:srgbClr val="151E49"/>
            </a:solidFill>
            <a:prstDash val="solid"/>
            <a:round/>
            <a:headEnd type="none" w="sm" len="sm"/>
            <a:tailEnd type="none" w="sm" len="sm"/>
          </a:ln>
        </p:spPr>
        <p:txBody>
          <a:bodyPr spcFirstLastPara="1" wrap="square" lIns="91425" tIns="91425" rIns="91425" bIns="91425" anchor="ctr" anchorCtr="0">
            <a:noAutofit/>
          </a:bodyPr>
          <a:lstStyle/>
          <a:p>
            <a:pPr marL="0" marR="0" lvl="0" indent="0" algn="r" rtl="0">
              <a:lnSpc>
                <a:spcPct val="100000"/>
              </a:lnSpc>
              <a:spcBef>
                <a:spcPts val="0"/>
              </a:spcBef>
              <a:spcAft>
                <a:spcPts val="0"/>
              </a:spcAft>
              <a:buClr>
                <a:srgbClr val="000000"/>
              </a:buClr>
              <a:buSzPts val="1200"/>
              <a:buFont typeface="Arial"/>
              <a:buNone/>
            </a:pPr>
            <a:endParaRPr sz="1200" b="0" i="1" u="none" strike="noStrike" cap="none">
              <a:solidFill>
                <a:srgbClr val="FFFFFF"/>
              </a:solidFill>
              <a:latin typeface="Arial"/>
              <a:ea typeface="Arial"/>
              <a:cs typeface="Arial"/>
              <a:sym typeface="Arial"/>
            </a:endParaRPr>
          </a:p>
        </p:txBody>
      </p:sp>
      <p:sp>
        <p:nvSpPr>
          <p:cNvPr id="162" name="Google Shape;162;p21"/>
          <p:cNvSpPr/>
          <p:nvPr/>
        </p:nvSpPr>
        <p:spPr>
          <a:xfrm>
            <a:off x="0" y="4824575"/>
            <a:ext cx="9144000" cy="245400"/>
          </a:xfrm>
          <a:prstGeom prst="rect">
            <a:avLst/>
          </a:prstGeom>
          <a:solidFill>
            <a:srgbClr val="FECF00"/>
          </a:solidFill>
          <a:ln w="9525" cap="flat" cmpd="sng">
            <a:solidFill>
              <a:srgbClr val="FECF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63" name="Google Shape;163;p21"/>
          <p:cNvSpPr txBox="1"/>
          <p:nvPr/>
        </p:nvSpPr>
        <p:spPr>
          <a:xfrm>
            <a:off x="402475" y="4796625"/>
            <a:ext cx="1467000" cy="245400"/>
          </a:xfrm>
          <a:prstGeom prst="rect">
            <a:avLst/>
          </a:prstGeom>
          <a:noFill/>
          <a:ln>
            <a:noFill/>
          </a:ln>
        </p:spPr>
        <p:txBody>
          <a:bodyPr spcFirstLastPara="1" wrap="square" lIns="45700" tIns="45700" rIns="45700" bIns="45700" anchor="t" anchorCtr="0">
            <a:noAutofit/>
          </a:bodyPr>
          <a:lstStyle/>
          <a:p>
            <a:pPr marL="0" marR="0" lvl="0" indent="0" algn="l" rtl="0">
              <a:lnSpc>
                <a:spcPct val="100000"/>
              </a:lnSpc>
              <a:spcBef>
                <a:spcPts val="0"/>
              </a:spcBef>
              <a:spcAft>
                <a:spcPts val="0"/>
              </a:spcAft>
              <a:buClr>
                <a:srgbClr val="FFFFFF"/>
              </a:buClr>
              <a:buSzPts val="1400"/>
              <a:buFont typeface="Arial"/>
              <a:buNone/>
            </a:pPr>
            <a:r>
              <a:rPr lang="en" sz="1400" b="1" i="0" u="none" strike="noStrike" cap="none">
                <a:solidFill>
                  <a:srgbClr val="FFFFFF"/>
                </a:solidFill>
                <a:latin typeface="Arial"/>
                <a:ea typeface="Arial"/>
                <a:cs typeface="Arial"/>
                <a:sym typeface="Arial"/>
              </a:rPr>
              <a:t>@EducateIN</a:t>
            </a:r>
            <a:endParaRPr sz="1400" b="0" i="0" u="none" strike="noStrike" cap="none">
              <a:solidFill>
                <a:srgbClr val="000000"/>
              </a:solidFill>
              <a:latin typeface="Arial"/>
              <a:ea typeface="Arial"/>
              <a:cs typeface="Arial"/>
              <a:sym typeface="Arial"/>
            </a:endParaRPr>
          </a:p>
        </p:txBody>
      </p:sp>
      <p:pic>
        <p:nvPicPr>
          <p:cNvPr id="164" name="Google Shape;164;p21"/>
          <p:cNvPicPr preferRelativeResize="0"/>
          <p:nvPr/>
        </p:nvPicPr>
        <p:blipFill rotWithShape="1">
          <a:blip r:embed="rId3">
            <a:alphaModFix/>
          </a:blip>
          <a:srcRect/>
          <a:stretch/>
        </p:blipFill>
        <p:spPr>
          <a:xfrm>
            <a:off x="72462" y="4796613"/>
            <a:ext cx="330016" cy="317525"/>
          </a:xfrm>
          <a:prstGeom prst="rect">
            <a:avLst/>
          </a:prstGeom>
          <a:noFill/>
          <a:ln>
            <a:noFill/>
          </a:ln>
        </p:spPr>
      </p:pic>
      <p:sp>
        <p:nvSpPr>
          <p:cNvPr id="165" name="Google Shape;165;p21"/>
          <p:cNvSpPr/>
          <p:nvPr/>
        </p:nvSpPr>
        <p:spPr>
          <a:xfrm rot="31">
            <a:off x="1641821" y="78089"/>
            <a:ext cx="5860358" cy="750711"/>
          </a:xfrm>
          <a:prstGeom prst="rect">
            <a:avLst/>
          </a:prstGeom>
        </p:spPr>
        <p:txBody>
          <a:bodyPr>
            <a:prstTxWarp prst="textPlain">
              <a:avLst/>
            </a:prstTxWarp>
          </a:bodyPr>
          <a:lstStyle/>
          <a:p>
            <a:pPr lvl="0" algn="ctr"/>
            <a:r>
              <a:rPr b="0" i="0">
                <a:ln w="9525" cap="flat" cmpd="sng">
                  <a:solidFill>
                    <a:srgbClr val="FECF00"/>
                  </a:solidFill>
                  <a:prstDash val="solid"/>
                  <a:round/>
                  <a:headEnd type="none" w="sm" len="sm"/>
                  <a:tailEnd type="none" w="sm" len="sm"/>
                </a:ln>
                <a:solidFill>
                  <a:srgbClr val="FFFFFF"/>
                </a:solidFill>
                <a:latin typeface="Viga"/>
              </a:rPr>
              <a:t>ADM 3 - Cash Transfers</a:t>
            </a:r>
          </a:p>
        </p:txBody>
      </p:sp>
      <p:sp>
        <p:nvSpPr>
          <p:cNvPr id="166" name="Google Shape;166;p21"/>
          <p:cNvSpPr txBox="1"/>
          <p:nvPr/>
        </p:nvSpPr>
        <p:spPr>
          <a:xfrm>
            <a:off x="281100" y="1069688"/>
            <a:ext cx="8581800" cy="3259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600"/>
              <a:buFont typeface="Arial"/>
              <a:buNone/>
            </a:pPr>
            <a:r>
              <a:rPr lang="en" sz="1600" b="1" i="0" u="sng" strike="noStrike" cap="none">
                <a:solidFill>
                  <a:srgbClr val="000000"/>
                </a:solidFill>
                <a:latin typeface="Arial"/>
                <a:ea typeface="Arial"/>
                <a:cs typeface="Arial"/>
                <a:sym typeface="Arial"/>
              </a:rPr>
              <a:t>CRITERIA:</a:t>
            </a:r>
            <a:endParaRPr sz="1600" b="1" i="0" u="sng" strike="noStrike" cap="none">
              <a:solidFill>
                <a:srgbClr val="000000"/>
              </a:solidFill>
              <a:latin typeface="Arial"/>
              <a:ea typeface="Arial"/>
              <a:cs typeface="Arial"/>
              <a:sym typeface="Arial"/>
            </a:endParaRPr>
          </a:p>
          <a:p>
            <a:pPr marL="457200" marR="0" lvl="0" indent="-349250" algn="l" rtl="0">
              <a:lnSpc>
                <a:spcPct val="100000"/>
              </a:lnSpc>
              <a:spcBef>
                <a:spcPts val="0"/>
              </a:spcBef>
              <a:spcAft>
                <a:spcPts val="0"/>
              </a:spcAft>
              <a:buClr>
                <a:srgbClr val="000000"/>
              </a:buClr>
              <a:buSzPts val="1900"/>
              <a:buFont typeface="Oswald"/>
              <a:buChar char="●"/>
            </a:pPr>
            <a:r>
              <a:rPr lang="en" sz="1600" b="1" i="0" u="none" strike="noStrike" cap="none">
                <a:solidFill>
                  <a:srgbClr val="000000"/>
                </a:solidFill>
                <a:latin typeface="Arial"/>
                <a:ea typeface="Arial"/>
                <a:cs typeface="Arial"/>
                <a:sym typeface="Arial"/>
              </a:rPr>
              <a:t>Students with legal settlement in one school corporation but are enrolled and attending another school corporation based upon an agreement between the parent/guardian and the corp.</a:t>
            </a:r>
            <a:endParaRPr sz="1600" b="1" i="0" u="none" strike="noStrike" cap="none">
              <a:solidFill>
                <a:srgbClr val="000000"/>
              </a:solidFill>
              <a:latin typeface="Arial"/>
              <a:ea typeface="Arial"/>
              <a:cs typeface="Arial"/>
              <a:sym typeface="Arial"/>
            </a:endParaRPr>
          </a:p>
          <a:p>
            <a:pPr marL="457200" marR="0" lvl="0" indent="-349250" algn="l" rtl="0">
              <a:lnSpc>
                <a:spcPct val="100000"/>
              </a:lnSpc>
              <a:spcBef>
                <a:spcPts val="0"/>
              </a:spcBef>
              <a:spcAft>
                <a:spcPts val="0"/>
              </a:spcAft>
              <a:buClr>
                <a:srgbClr val="000000"/>
              </a:buClr>
              <a:buSzPts val="1900"/>
              <a:buFont typeface="Oswald"/>
              <a:buChar char="●"/>
            </a:pPr>
            <a:r>
              <a:rPr lang="en" sz="1600" b="1" i="0" u="none" strike="noStrike" cap="none">
                <a:solidFill>
                  <a:srgbClr val="000000"/>
                </a:solidFill>
                <a:latin typeface="Arial"/>
                <a:ea typeface="Arial"/>
                <a:cs typeface="Arial"/>
                <a:sym typeface="Arial"/>
              </a:rPr>
              <a:t>Tuition is optional between the parent/guardian and the corporation for the student to be reported as Cash Transfer.</a:t>
            </a:r>
            <a:endParaRPr sz="1600" b="1"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600"/>
              <a:buFont typeface="Arial"/>
              <a:buNone/>
            </a:pPr>
            <a:endParaRPr sz="1600" b="1"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600"/>
              <a:buFont typeface="Arial"/>
              <a:buNone/>
            </a:pPr>
            <a:r>
              <a:rPr lang="en" sz="1600" b="1" i="0" u="sng" strike="noStrike" cap="none">
                <a:solidFill>
                  <a:srgbClr val="000000"/>
                </a:solidFill>
                <a:latin typeface="Arial"/>
                <a:ea typeface="Arial"/>
                <a:cs typeface="Arial"/>
                <a:sym typeface="Arial"/>
              </a:rPr>
              <a:t>REPORTING REQUIREMENTS:</a:t>
            </a:r>
            <a:endParaRPr sz="1600" b="1" i="0" u="sng" strike="noStrike" cap="none">
              <a:solidFill>
                <a:srgbClr val="000000"/>
              </a:solidFill>
              <a:latin typeface="Arial"/>
              <a:ea typeface="Arial"/>
              <a:cs typeface="Arial"/>
              <a:sym typeface="Arial"/>
            </a:endParaRPr>
          </a:p>
          <a:p>
            <a:pPr marL="457200" marR="0" lvl="0" indent="-349250" algn="l" rtl="0">
              <a:lnSpc>
                <a:spcPct val="100000"/>
              </a:lnSpc>
              <a:spcBef>
                <a:spcPts val="0"/>
              </a:spcBef>
              <a:spcAft>
                <a:spcPts val="0"/>
              </a:spcAft>
              <a:buClr>
                <a:srgbClr val="000000"/>
              </a:buClr>
              <a:buSzPts val="1900"/>
              <a:buFont typeface="Oswald"/>
              <a:buChar char="●"/>
            </a:pPr>
            <a:r>
              <a:rPr lang="en" sz="1600" b="1" i="0" u="none" strike="noStrike" cap="none">
                <a:solidFill>
                  <a:srgbClr val="000000"/>
                </a:solidFill>
                <a:latin typeface="Arial"/>
                <a:ea typeface="Arial"/>
                <a:cs typeface="Arial"/>
                <a:sym typeface="Arial"/>
              </a:rPr>
              <a:t>Students must be reported with the school number where they are being educated and the legal corporation of settlement (where they would attend if not attending your corporation)</a:t>
            </a:r>
            <a:endParaRPr sz="1600" b="1" i="0" u="none" strike="noStrike" cap="none">
              <a:solidFill>
                <a:srgbClr val="000000"/>
              </a:solidFill>
              <a:latin typeface="Arial"/>
              <a:ea typeface="Arial"/>
              <a:cs typeface="Arial"/>
              <a:sym typeface="Arial"/>
            </a:endParaRPr>
          </a:p>
          <a:p>
            <a:pPr marL="457200" marR="0" lvl="0" indent="-349250" algn="l" rtl="0">
              <a:lnSpc>
                <a:spcPct val="100000"/>
              </a:lnSpc>
              <a:spcBef>
                <a:spcPts val="0"/>
              </a:spcBef>
              <a:spcAft>
                <a:spcPts val="0"/>
              </a:spcAft>
              <a:buClr>
                <a:srgbClr val="000000"/>
              </a:buClr>
              <a:buSzPts val="1900"/>
              <a:buFont typeface="Oswald"/>
              <a:buChar char="●"/>
            </a:pPr>
            <a:r>
              <a:rPr lang="en" sz="1600" b="1" i="0" u="none" strike="noStrike" cap="none">
                <a:solidFill>
                  <a:srgbClr val="000000"/>
                </a:solidFill>
                <a:latin typeface="Arial"/>
                <a:ea typeface="Arial"/>
                <a:cs typeface="Arial"/>
                <a:sym typeface="Arial"/>
              </a:rPr>
              <a:t>Instructional days and minutes are left blank</a:t>
            </a:r>
            <a:endParaRPr sz="1600" b="1" i="0" u="none" strike="noStrike" cap="none">
              <a:solidFill>
                <a:srgbClr val="000000"/>
              </a:solidFill>
              <a:latin typeface="Arial"/>
              <a:ea typeface="Arial"/>
              <a:cs typeface="Arial"/>
              <a:sym typeface="Arial"/>
            </a:endParaRPr>
          </a:p>
          <a:p>
            <a:pPr marL="457200" marR="0" lvl="0" indent="-349250" algn="l" rtl="0">
              <a:lnSpc>
                <a:spcPct val="100000"/>
              </a:lnSpc>
              <a:spcBef>
                <a:spcPts val="0"/>
              </a:spcBef>
              <a:spcAft>
                <a:spcPts val="0"/>
              </a:spcAft>
              <a:buClr>
                <a:srgbClr val="000000"/>
              </a:buClr>
              <a:buSzPts val="1900"/>
              <a:buFont typeface="Oswald"/>
              <a:buChar char="●"/>
            </a:pPr>
            <a:r>
              <a:rPr lang="en" sz="1600" b="1" i="0" u="none" strike="noStrike" cap="none">
                <a:solidFill>
                  <a:srgbClr val="000000"/>
                </a:solidFill>
                <a:latin typeface="Arial"/>
                <a:ea typeface="Arial"/>
                <a:cs typeface="Arial"/>
                <a:sym typeface="Arial"/>
              </a:rPr>
              <a:t>Cash Transfers do not apply to charter schools</a:t>
            </a:r>
            <a:endParaRPr sz="1600" b="1"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600"/>
              <a:buFont typeface="Arial"/>
              <a:buNone/>
            </a:pPr>
            <a:endParaRPr sz="1600" b="1" i="0" u="none" strike="noStrike" cap="none">
              <a:solidFill>
                <a:srgbClr val="000000"/>
              </a:solidFill>
              <a:latin typeface="Arial"/>
              <a:ea typeface="Arial"/>
              <a:cs typeface="Arial"/>
              <a:sym typeface="Arial"/>
            </a:endParaRPr>
          </a:p>
        </p:txBody>
      </p:sp>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_ip_UnifiedCompliancePolicyProperties xmlns="http://schemas.microsoft.com/sharepoint/v3"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1ACE51642823544F9A2DE5D91E7A6B83" ma:contentTypeVersion="7" ma:contentTypeDescription="Create a new document." ma:contentTypeScope="" ma:versionID="10ade6d9d599ff1c1c0c8c89b401f8eb">
  <xsd:schema xmlns:xsd="http://www.w3.org/2001/XMLSchema" xmlns:xs="http://www.w3.org/2001/XMLSchema" xmlns:p="http://schemas.microsoft.com/office/2006/metadata/properties" xmlns:ns1="http://schemas.microsoft.com/sharepoint/v3" xmlns:ns3="ecfe529e-359c-4b4c-8087-3ba0f98bce47" xmlns:ns4="9eb3ae1d-2884-4cb1-a2db-a2cf88778d9b" targetNamespace="http://schemas.microsoft.com/office/2006/metadata/properties" ma:root="true" ma:fieldsID="fcf5e7bf192283ca3c72cb095351e5d4" ns1:_="" ns3:_="" ns4:_="">
    <xsd:import namespace="http://schemas.microsoft.com/sharepoint/v3"/>
    <xsd:import namespace="ecfe529e-359c-4b4c-8087-3ba0f98bce47"/>
    <xsd:import namespace="9eb3ae1d-2884-4cb1-a2db-a2cf88778d9b"/>
    <xsd:element name="properties">
      <xsd:complexType>
        <xsd:sequence>
          <xsd:element name="documentManagement">
            <xsd:complexType>
              <xsd:all>
                <xsd:element ref="ns3:SharedWithUsers" minOccurs="0"/>
                <xsd:element ref="ns3:SharedWithDetails" minOccurs="0"/>
                <xsd:element ref="ns3:SharingHintHash" minOccurs="0"/>
                <xsd:element ref="ns1:_ip_UnifiedCompliancePolicyProperties" minOccurs="0"/>
                <xsd:element ref="ns1:_ip_UnifiedCompliancePolicyUIAction" minOccurs="0"/>
                <xsd:element ref="ns4:MediaServiceMetadata" minOccurs="0"/>
                <xsd:element ref="ns4:MediaServiceFast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11" nillable="true" ma:displayName="Unified Compliance Policy Properties" ma:hidden="true" ma:internalName="_ip_UnifiedCompliancePolicyProperties">
      <xsd:simpleType>
        <xsd:restriction base="dms:Note"/>
      </xsd:simpleType>
    </xsd:element>
    <xsd:element name="_ip_UnifiedCompliancePolicyUIAction" ma:index="12"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ecfe529e-359c-4b4c-8087-3ba0f98bce47"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SharingHintHash" ma:index="10" nillable="true" ma:displayName="Sharing Hint Hash" ma:description=""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eb3ae1d-2884-4cb1-a2db-a2cf88778d9b" elementFormDefault="qualified">
    <xsd:import namespace="http://schemas.microsoft.com/office/2006/documentManagement/types"/>
    <xsd:import namespace="http://schemas.microsoft.com/office/infopath/2007/PartnerControls"/>
    <xsd:element name="MediaServiceMetadata" ma:index="13" nillable="true" ma:displayName="MediaServiceMetadata" ma:hidden="true" ma:internalName="MediaServiceMetadata" ma:readOnly="true">
      <xsd:simpleType>
        <xsd:restriction base="dms:Note"/>
      </xsd:simpleType>
    </xsd:element>
    <xsd:element name="MediaServiceFastMetadata" ma:index="14" nillable="true" ma:displayName="MediaServiceFastMetadata" ma:hidden="true" ma:internalName="MediaServiceFast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F3D5F1C5-3B3C-4098-BC90-4BFCFE6EDEFD}">
  <ds:schemaRefs>
    <ds:schemaRef ds:uri="http://purl.org/dc/elements/1.1/"/>
    <ds:schemaRef ds:uri="http://schemas.microsoft.com/sharepoint/v3"/>
    <ds:schemaRef ds:uri="ecfe529e-359c-4b4c-8087-3ba0f98bce47"/>
    <ds:schemaRef ds:uri="http://purl.org/dc/terms/"/>
    <ds:schemaRef ds:uri="http://www.w3.org/XML/1998/namespace"/>
    <ds:schemaRef ds:uri="http://schemas.microsoft.com/office/2006/documentManagement/types"/>
    <ds:schemaRef ds:uri="http://schemas.microsoft.com/office/2006/metadata/properties"/>
    <ds:schemaRef ds:uri="9eb3ae1d-2884-4cb1-a2db-a2cf88778d9b"/>
    <ds:schemaRef ds:uri="http://schemas.microsoft.com/office/infopath/2007/PartnerControls"/>
    <ds:schemaRef ds:uri="http://schemas.openxmlformats.org/package/2006/metadata/core-properties"/>
    <ds:schemaRef ds:uri="http://purl.org/dc/dcmitype/"/>
  </ds:schemaRefs>
</ds:datastoreItem>
</file>

<file path=customXml/itemProps2.xml><?xml version="1.0" encoding="utf-8"?>
<ds:datastoreItem xmlns:ds="http://schemas.openxmlformats.org/officeDocument/2006/customXml" ds:itemID="{0196E137-5CCE-4F44-BF88-FC1020659691}">
  <ds:schemaRefs>
    <ds:schemaRef ds:uri="http://schemas.microsoft.com/sharepoint/v3/contenttype/forms"/>
  </ds:schemaRefs>
</ds:datastoreItem>
</file>

<file path=customXml/itemProps3.xml><?xml version="1.0" encoding="utf-8"?>
<ds:datastoreItem xmlns:ds="http://schemas.openxmlformats.org/officeDocument/2006/customXml" ds:itemID="{065DD3F8-5519-43B2-AF0F-C6EE9F8FD9B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ecfe529e-359c-4b4c-8087-3ba0f98bce47"/>
    <ds:schemaRef ds:uri="9eb3ae1d-2884-4cb1-a2db-a2cf88778d9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1</TotalTime>
  <Words>5712</Words>
  <Application>Microsoft Office PowerPoint</Application>
  <PresentationFormat>On-screen Show (16:9)</PresentationFormat>
  <Paragraphs>383</Paragraphs>
  <Slides>28</Slides>
  <Notes>28</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28</vt:i4>
      </vt:variant>
    </vt:vector>
  </HeadingPairs>
  <TitlesOfParts>
    <vt:vector size="33" baseType="lpstr">
      <vt:lpstr>Arial</vt:lpstr>
      <vt:lpstr>Viga</vt:lpstr>
      <vt:lpstr>Calibri</vt:lpstr>
      <vt:lpstr>Oswald</vt:lpstr>
      <vt:lpstr>Simple Light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Turner, Linda</dc:creator>
  <cp:lastModifiedBy>Turner, Linda</cp:lastModifiedBy>
  <cp:revision>1</cp:revision>
  <dcterms:modified xsi:type="dcterms:W3CDTF">2020-07-08T12:59:28Z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0x0101001ACE51642823544F9A2DE5D91E7A6B83</vt:lpwstr>
  </property>
</Properties>
</file>